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585" r:id="rId5"/>
    <p:sldId id="416" r:id="rId6"/>
    <p:sldId id="565" r:id="rId7"/>
    <p:sldId id="450" r:id="rId8"/>
    <p:sldId id="576" r:id="rId9"/>
    <p:sldId id="575" r:id="rId10"/>
    <p:sldId id="581" r:id="rId11"/>
    <p:sldId id="578" r:id="rId12"/>
    <p:sldId id="516" r:id="rId13"/>
    <p:sldId id="546" r:id="rId14"/>
    <p:sldId id="589" r:id="rId15"/>
    <p:sldId id="533" r:id="rId16"/>
    <p:sldId id="577" r:id="rId17"/>
    <p:sldId id="579" r:id="rId18"/>
    <p:sldId id="562" r:id="rId19"/>
    <p:sldId id="580" r:id="rId20"/>
    <p:sldId id="563" r:id="rId21"/>
    <p:sldId id="530" r:id="rId22"/>
    <p:sldId id="570" r:id="rId23"/>
    <p:sldId id="582" r:id="rId24"/>
    <p:sldId id="583" r:id="rId25"/>
    <p:sldId id="584" r:id="rId26"/>
    <p:sldId id="552" r:id="rId27"/>
    <p:sldId id="586" r:id="rId28"/>
  </p:sldIdLst>
  <p:sldSz cx="9144000" cy="6858000" type="screen4x3"/>
  <p:notesSz cx="6881813" cy="92964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27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E00"/>
    <a:srgbClr val="6F6F6F"/>
    <a:srgbClr val="A5A5A5"/>
    <a:srgbClr val="FE8027"/>
    <a:srgbClr val="E25B00"/>
    <a:srgbClr val="D14F49"/>
    <a:srgbClr val="D16349"/>
    <a:srgbClr val="D3D4D9"/>
    <a:srgbClr val="A0A0A0"/>
    <a:srgbClr val="FE8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29C9B-418B-3D7F-DEE5-E6035087C35F}" v="45" dt="2024-09-02T02:18:37.210"/>
    <p1510:client id="{AC997AC2-D543-6946-A44A-5220F86198A5}" v="4" dt="2024-09-02T02:39:10.559"/>
  </p1510:revLst>
</p1510:revInfo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9DCAF9ED-07DC-4A11-8D7F-57B35C25682E}" styleName="Medium Style 10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793D81CF-94F2-401A-BA57-92F5A7B2D0C5}" styleName="Medium Style 8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6">
    <a:wholeTbl>
      <a:tcTxStyle>
        <a:fontRef idx="minor">
          <a:scrgbClr r="0" g="0" b="0"/>
        </a:fontRef>
        <a:schemeClr val="accent5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1FECB4D8-DB02-4DC6-A0A2-4F2EBAE1DC90}" styleName="Medium Style 1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3B4B98B0-60AC-42C2-AFA5-B58CD77FA1E5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0E3FDE45-AF77-4B5C-9715-49D594BDF05E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0"/>
  </p:normalViewPr>
  <p:slideViewPr>
    <p:cSldViewPr snapToGrid="0">
      <p:cViewPr>
        <p:scale>
          <a:sx n="110" d="100"/>
          <a:sy n="110" d="100"/>
        </p:scale>
        <p:origin x="1680" y="-32"/>
      </p:cViewPr>
      <p:guideLst>
        <p:guide orient="horz" pos="2175"/>
        <p:guide pos="27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mccombs.utexas.edu/Centers/AIM/TMIA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mccombs.utexas.edu/Centers/AIM/TMI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5D8D53-ECA1-1B4C-A415-8D403317FC1A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BA2D624-5B65-054E-A6AA-D2C7EEA1B541}">
      <dgm:prSet phldrT="[Text]" custT="1"/>
      <dgm:spPr/>
      <dgm:t>
        <a:bodyPr lIns="182880" rIns="182880" anchor="t"/>
        <a:lstStyle/>
        <a:p>
          <a:pPr algn="ctr"/>
          <a:r>
            <a:rPr lang="en-US" sz="1600" b="1"/>
            <a:t>Professional Development</a:t>
          </a:r>
        </a:p>
      </dgm:t>
    </dgm:pt>
    <dgm:pt modelId="{843C1F5C-F7E5-A347-BB1D-74EBF277E996}" type="parTrans" cxnId="{C698F188-512B-384B-90AE-24BE3274CDBC}">
      <dgm:prSet/>
      <dgm:spPr/>
      <dgm:t>
        <a:bodyPr/>
        <a:lstStyle/>
        <a:p>
          <a:endParaRPr lang="en-US"/>
        </a:p>
      </dgm:t>
    </dgm:pt>
    <dgm:pt modelId="{D86A0757-9D42-CC42-93B5-99BEA8ED462C}" type="sibTrans" cxnId="{C698F188-512B-384B-90AE-24BE3274CDBC}">
      <dgm:prSet/>
      <dgm:spPr/>
      <dgm:t>
        <a:bodyPr/>
        <a:lstStyle/>
        <a:p>
          <a:endParaRPr lang="en-US"/>
        </a:p>
      </dgm:t>
    </dgm:pt>
    <dgm:pt modelId="{2186A994-A45B-AC45-B1DA-873FD5BD7E6D}">
      <dgm:prSet phldrT="[Text]" custT="1"/>
      <dgm:spPr/>
      <dgm:t>
        <a:bodyPr lIns="182880" rIns="182880" anchor="t"/>
        <a:lstStyle/>
        <a:p>
          <a:pPr algn="ctr"/>
          <a:r>
            <a:rPr lang="en-US" sz="1600" b="1"/>
            <a:t>Experience</a:t>
          </a:r>
        </a:p>
      </dgm:t>
    </dgm:pt>
    <dgm:pt modelId="{91327F7D-B0FD-E04E-84E6-8EF1692BD31C}" type="parTrans" cxnId="{19C4007C-3ADF-1C4E-8088-BBB650A54AA4}">
      <dgm:prSet/>
      <dgm:spPr/>
      <dgm:t>
        <a:bodyPr/>
        <a:lstStyle/>
        <a:p>
          <a:endParaRPr lang="en-US"/>
        </a:p>
      </dgm:t>
    </dgm:pt>
    <dgm:pt modelId="{72E83A90-5CD6-564D-AB04-054018653D37}" type="sibTrans" cxnId="{19C4007C-3ADF-1C4E-8088-BBB650A54AA4}">
      <dgm:prSet/>
      <dgm:spPr/>
      <dgm:t>
        <a:bodyPr/>
        <a:lstStyle/>
        <a:p>
          <a:endParaRPr lang="en-US"/>
        </a:p>
      </dgm:t>
    </dgm:pt>
    <dgm:pt modelId="{62BCACC7-08D0-3D4A-A42A-59E56BE80D95}">
      <dgm:prSet phldrT="[Text]" custT="1"/>
      <dgm:spPr/>
      <dgm:t>
        <a:bodyPr lIns="182880" rIns="182880" anchor="t"/>
        <a:lstStyle/>
        <a:p>
          <a:r>
            <a:rPr lang="en-US" sz="1600" b="0"/>
            <a:t>Conducting Due Diligence Research</a:t>
          </a:r>
          <a:endParaRPr lang="en-US" sz="1600"/>
        </a:p>
      </dgm:t>
    </dgm:pt>
    <dgm:pt modelId="{11B73281-3F95-FC46-99CF-EF278C568BD1}" type="parTrans" cxnId="{9A9228A1-EA16-C244-A7F2-EBFB1AB17C54}">
      <dgm:prSet/>
      <dgm:spPr/>
      <dgm:t>
        <a:bodyPr/>
        <a:lstStyle/>
        <a:p>
          <a:endParaRPr lang="en-US"/>
        </a:p>
      </dgm:t>
    </dgm:pt>
    <dgm:pt modelId="{FDECEEAE-F5BE-AF4E-AA34-C51FCF8C7580}" type="sibTrans" cxnId="{9A9228A1-EA16-C244-A7F2-EBFB1AB17C54}">
      <dgm:prSet/>
      <dgm:spPr/>
      <dgm:t>
        <a:bodyPr/>
        <a:lstStyle/>
        <a:p>
          <a:endParaRPr lang="en-US"/>
        </a:p>
      </dgm:t>
    </dgm:pt>
    <dgm:pt modelId="{24BFC205-5FC6-F24E-9707-3FD72A75EEEF}">
      <dgm:prSet phldrT="[Text]" custT="1"/>
      <dgm:spPr/>
      <dgm:t>
        <a:bodyPr lIns="182880" rIns="182880" anchor="t"/>
        <a:lstStyle/>
        <a:p>
          <a:r>
            <a:rPr lang="en-US" sz="1600" b="0"/>
            <a:t>Performing Risk Reward Analysis</a:t>
          </a:r>
          <a:endParaRPr lang="en-US" sz="1600"/>
        </a:p>
      </dgm:t>
    </dgm:pt>
    <dgm:pt modelId="{7737B1EB-CCAB-7048-AA95-800289B49F33}" type="parTrans" cxnId="{FC01D27F-9EA6-BF4C-AEAB-8351571876E7}">
      <dgm:prSet/>
      <dgm:spPr/>
      <dgm:t>
        <a:bodyPr/>
        <a:lstStyle/>
        <a:p>
          <a:endParaRPr lang="en-US"/>
        </a:p>
      </dgm:t>
    </dgm:pt>
    <dgm:pt modelId="{A1E93109-36E8-9743-B616-729A27FA7E7C}" type="sibTrans" cxnId="{FC01D27F-9EA6-BF4C-AEAB-8351571876E7}">
      <dgm:prSet/>
      <dgm:spPr/>
      <dgm:t>
        <a:bodyPr/>
        <a:lstStyle/>
        <a:p>
          <a:endParaRPr lang="en-US"/>
        </a:p>
      </dgm:t>
    </dgm:pt>
    <dgm:pt modelId="{CF4C1205-C1E7-CB47-9250-3E3709B43EE1}">
      <dgm:prSet phldrT="[Text]" custT="1"/>
      <dgm:spPr/>
      <dgm:t>
        <a:bodyPr lIns="182880" rIns="182880" anchor="t"/>
        <a:lstStyle/>
        <a:p>
          <a:r>
            <a:rPr lang="en-US" sz="1600"/>
            <a:t>Managing and Allocating a Portfolio</a:t>
          </a:r>
        </a:p>
      </dgm:t>
    </dgm:pt>
    <dgm:pt modelId="{FC134B3B-3648-C943-85EB-B6EEC0BCC3A1}" type="parTrans" cxnId="{AE3DD1AC-E17D-0B40-AD8F-5C7FC8BE4571}">
      <dgm:prSet/>
      <dgm:spPr/>
      <dgm:t>
        <a:bodyPr/>
        <a:lstStyle/>
        <a:p>
          <a:endParaRPr lang="en-US"/>
        </a:p>
      </dgm:t>
    </dgm:pt>
    <dgm:pt modelId="{BE82275D-B8E7-5A48-AC0F-3BD58B4FA5CF}" type="sibTrans" cxnId="{AE3DD1AC-E17D-0B40-AD8F-5C7FC8BE4571}">
      <dgm:prSet/>
      <dgm:spPr/>
      <dgm:t>
        <a:bodyPr/>
        <a:lstStyle/>
        <a:p>
          <a:endParaRPr lang="en-US"/>
        </a:p>
      </dgm:t>
    </dgm:pt>
    <dgm:pt modelId="{4AE7B7C7-E9E6-B14F-8B26-3405A7813A3C}">
      <dgm:prSet phldrT="[Text]" custT="1"/>
      <dgm:spPr/>
      <dgm:t>
        <a:bodyPr lIns="182880" rIns="182880" anchor="t"/>
        <a:lstStyle/>
        <a:p>
          <a:pPr algn="ctr"/>
          <a:r>
            <a:rPr lang="en-US" sz="1600" b="1"/>
            <a:t>Fund Speaker Series</a:t>
          </a:r>
        </a:p>
      </dgm:t>
    </dgm:pt>
    <dgm:pt modelId="{5B03B82D-CBF1-1040-888A-A7B9D3F4F5B9}" type="parTrans" cxnId="{686CB0D2-167E-D84C-A3EC-9DF04C9B3D15}">
      <dgm:prSet/>
      <dgm:spPr/>
      <dgm:t>
        <a:bodyPr/>
        <a:lstStyle/>
        <a:p>
          <a:endParaRPr lang="en-US"/>
        </a:p>
      </dgm:t>
    </dgm:pt>
    <dgm:pt modelId="{A4DC9E8A-E497-9541-905C-6BF1C355AC71}" type="sibTrans" cxnId="{686CB0D2-167E-D84C-A3EC-9DF04C9B3D15}">
      <dgm:prSet/>
      <dgm:spPr/>
      <dgm:t>
        <a:bodyPr/>
        <a:lstStyle/>
        <a:p>
          <a:endParaRPr lang="en-US"/>
        </a:p>
      </dgm:t>
    </dgm:pt>
    <dgm:pt modelId="{511F122A-9B54-1A4F-8A1F-4BFCE4AE3459}">
      <dgm:prSet phldrT="[Text]" custT="1"/>
      <dgm:spPr/>
      <dgm:t>
        <a:bodyPr lIns="182880" rIns="182880" anchor="t"/>
        <a:lstStyle/>
        <a:p>
          <a:r>
            <a:rPr lang="en-US" sz="1600"/>
            <a:t>Building Frameworks to Approach a Range of Investing Scenarios</a:t>
          </a:r>
        </a:p>
      </dgm:t>
    </dgm:pt>
    <dgm:pt modelId="{8DCB6F8D-0FF2-9D40-BCF5-32C6AFF3711D}" type="parTrans" cxnId="{2CC116A2-FD4F-704F-97AE-5EB91B202063}">
      <dgm:prSet/>
      <dgm:spPr/>
      <dgm:t>
        <a:bodyPr/>
        <a:lstStyle/>
        <a:p>
          <a:endParaRPr lang="en-US"/>
        </a:p>
      </dgm:t>
    </dgm:pt>
    <dgm:pt modelId="{3A0E1756-0A03-FC4E-829F-AD559550C3E2}" type="sibTrans" cxnId="{2CC116A2-FD4F-704F-97AE-5EB91B202063}">
      <dgm:prSet/>
      <dgm:spPr/>
      <dgm:t>
        <a:bodyPr/>
        <a:lstStyle/>
        <a:p>
          <a:endParaRPr lang="en-US"/>
        </a:p>
      </dgm:t>
    </dgm:pt>
    <dgm:pt modelId="{D1D8A722-79ED-5942-900B-0AB5C21159B2}">
      <dgm:prSet phldrT="[Text]" custT="1"/>
      <dgm:spPr/>
      <dgm:t>
        <a:bodyPr lIns="182880" rIns="182880" anchor="t"/>
        <a:lstStyle/>
        <a:p>
          <a:r>
            <a:rPr lang="en-US" sz="1600"/>
            <a:t>Mentorship from Industry Investors</a:t>
          </a:r>
        </a:p>
      </dgm:t>
    </dgm:pt>
    <dgm:pt modelId="{4E29CAFE-7689-854B-A29C-9B90763F68D4}" type="parTrans" cxnId="{529DC07D-4BDF-334E-A0FE-578DEEC4B653}">
      <dgm:prSet/>
      <dgm:spPr/>
      <dgm:t>
        <a:bodyPr/>
        <a:lstStyle/>
        <a:p>
          <a:endParaRPr lang="en-US"/>
        </a:p>
      </dgm:t>
    </dgm:pt>
    <dgm:pt modelId="{D0E851EE-6BDF-594A-8802-BE8F340E4226}" type="sibTrans" cxnId="{529DC07D-4BDF-334E-A0FE-578DEEC4B653}">
      <dgm:prSet/>
      <dgm:spPr/>
      <dgm:t>
        <a:bodyPr/>
        <a:lstStyle/>
        <a:p>
          <a:endParaRPr lang="en-US"/>
        </a:p>
      </dgm:t>
    </dgm:pt>
    <dgm:pt modelId="{9155FE7F-4EB2-294E-97B9-7928619E7FBA}">
      <dgm:prSet phldrT="[Text]" custT="1"/>
      <dgm:spPr/>
      <dgm:t>
        <a:bodyPr lIns="182880" rIns="182880" anchor="t"/>
        <a:lstStyle/>
        <a:p>
          <a:r>
            <a:rPr lang="en-US" sz="1600" b="0"/>
            <a:t>Generating and Pitching Ideas</a:t>
          </a:r>
          <a:endParaRPr lang="en-US" sz="1600"/>
        </a:p>
      </dgm:t>
    </dgm:pt>
    <dgm:pt modelId="{5CC46753-0078-B947-8EF9-59A97938E264}" type="parTrans" cxnId="{8F7B061B-DBDE-B340-B957-0EE8734DAF5C}">
      <dgm:prSet/>
      <dgm:spPr/>
      <dgm:t>
        <a:bodyPr/>
        <a:lstStyle/>
        <a:p>
          <a:endParaRPr lang="en-US"/>
        </a:p>
      </dgm:t>
    </dgm:pt>
    <dgm:pt modelId="{B0B84BAB-F042-3641-8064-7C652D72CB05}" type="sibTrans" cxnId="{8F7B061B-DBDE-B340-B957-0EE8734DAF5C}">
      <dgm:prSet/>
      <dgm:spPr/>
      <dgm:t>
        <a:bodyPr/>
        <a:lstStyle/>
        <a:p>
          <a:endParaRPr lang="en-US"/>
        </a:p>
      </dgm:t>
    </dgm:pt>
    <dgm:pt modelId="{06259245-4214-CA40-904C-673C7D8086DF}">
      <dgm:prSet phldrT="[Text]" custT="1"/>
      <dgm:spPr/>
      <dgm:t>
        <a:bodyPr lIns="182880" rIns="182880" anchor="t"/>
        <a:lstStyle/>
        <a:p>
          <a:pPr algn="ctr"/>
          <a:r>
            <a:rPr lang="en-US" sz="1600" b="1" kern="1200"/>
            <a:t>Networking</a:t>
          </a:r>
        </a:p>
      </dgm:t>
    </dgm:pt>
    <dgm:pt modelId="{E41BD092-DB57-2146-AED4-640BB6F5C8E8}" type="parTrans" cxnId="{13AC1216-FDA9-FD43-AF3A-939D869AF831}">
      <dgm:prSet/>
      <dgm:spPr/>
      <dgm:t>
        <a:bodyPr/>
        <a:lstStyle/>
        <a:p>
          <a:endParaRPr lang="en-US"/>
        </a:p>
      </dgm:t>
    </dgm:pt>
    <dgm:pt modelId="{066BE966-3DC9-104B-9004-E88EBDA74A85}" type="sibTrans" cxnId="{13AC1216-FDA9-FD43-AF3A-939D869AF831}">
      <dgm:prSet/>
      <dgm:spPr/>
      <dgm:t>
        <a:bodyPr/>
        <a:lstStyle/>
        <a:p>
          <a:endParaRPr lang="en-US"/>
        </a:p>
      </dgm:t>
    </dgm:pt>
    <dgm:pt modelId="{4928F7FD-E7BA-5349-9812-288C0B8C2D20}">
      <dgm:prSet phldrT="[Text]" custT="1"/>
      <dgm:spPr/>
      <dgm:t>
        <a:bodyPr lIns="182880" rIns="182880" anchor="t"/>
        <a:lstStyle/>
        <a:p>
          <a:r>
            <a:rPr lang="en-US" sz="1600"/>
            <a:t>Wealth Management</a:t>
          </a:r>
        </a:p>
      </dgm:t>
    </dgm:pt>
    <dgm:pt modelId="{CC6011F0-49E5-A343-8002-94EA06A6CC0B}" type="parTrans" cxnId="{A251B690-B1BE-0541-AA7E-BDF2158EE4D6}">
      <dgm:prSet/>
      <dgm:spPr/>
      <dgm:t>
        <a:bodyPr/>
        <a:lstStyle/>
        <a:p>
          <a:endParaRPr lang="en-US"/>
        </a:p>
      </dgm:t>
    </dgm:pt>
    <dgm:pt modelId="{502F18B3-938A-4942-B429-4C26239E8C11}" type="sibTrans" cxnId="{A251B690-B1BE-0541-AA7E-BDF2158EE4D6}">
      <dgm:prSet/>
      <dgm:spPr/>
      <dgm:t>
        <a:bodyPr/>
        <a:lstStyle/>
        <a:p>
          <a:endParaRPr lang="en-US"/>
        </a:p>
      </dgm:t>
    </dgm:pt>
    <dgm:pt modelId="{90C7EEFD-E21B-8F4C-B9FC-F179D7834E78}">
      <dgm:prSet phldrT="[Text]" custT="1"/>
      <dgm:spPr/>
      <dgm:t>
        <a:bodyPr lIns="182880" rIns="182880" anchor="t"/>
        <a:lstStyle/>
        <a:p>
          <a:r>
            <a:rPr lang="en-US" sz="1200" b="0" kern="1200"/>
            <a:t>Goldman Sachs</a:t>
          </a:r>
          <a:endParaRPr lang="en-US" sz="1200" kern="1200"/>
        </a:p>
      </dgm:t>
    </dgm:pt>
    <dgm:pt modelId="{7521700D-6E01-774C-B026-82C4D15FEF6A}" type="parTrans" cxnId="{8DB29A40-43AC-CB48-8DCB-DCF32A945991}">
      <dgm:prSet/>
      <dgm:spPr/>
      <dgm:t>
        <a:bodyPr/>
        <a:lstStyle/>
        <a:p>
          <a:endParaRPr lang="en-US"/>
        </a:p>
      </dgm:t>
    </dgm:pt>
    <dgm:pt modelId="{352BC339-E1FB-1447-99C2-F545B8672909}" type="sibTrans" cxnId="{8DB29A40-43AC-CB48-8DCB-DCF32A945991}">
      <dgm:prSet/>
      <dgm:spPr/>
      <dgm:t>
        <a:bodyPr/>
        <a:lstStyle/>
        <a:p>
          <a:endParaRPr lang="en-US"/>
        </a:p>
      </dgm:t>
    </dgm:pt>
    <dgm:pt modelId="{C1097F95-8523-3E47-A8BB-05BEC311DECA}">
      <dgm:prSet phldrT="[Text]" custT="1"/>
      <dgm:spPr/>
      <dgm:t>
        <a:bodyPr lIns="182880" rIns="182880" anchor="t"/>
        <a:lstStyle/>
        <a:p>
          <a:r>
            <a:rPr lang="en-US" sz="1200" b="0" kern="1200"/>
            <a:t>JP Morgan</a:t>
          </a:r>
          <a:endParaRPr lang="en-US" sz="1200" kern="1200"/>
        </a:p>
      </dgm:t>
    </dgm:pt>
    <dgm:pt modelId="{7C913559-0290-A941-B04A-755732E062CF}" type="parTrans" cxnId="{DDDE338A-1628-5F46-8A62-6182193FC7ED}">
      <dgm:prSet/>
      <dgm:spPr/>
      <dgm:t>
        <a:bodyPr/>
        <a:lstStyle/>
        <a:p>
          <a:endParaRPr lang="en-US"/>
        </a:p>
      </dgm:t>
    </dgm:pt>
    <dgm:pt modelId="{21C1FFFF-C4C4-0A44-AFF4-9D9DAF5C0352}" type="sibTrans" cxnId="{DDDE338A-1628-5F46-8A62-6182193FC7ED}">
      <dgm:prSet/>
      <dgm:spPr/>
      <dgm:t>
        <a:bodyPr/>
        <a:lstStyle/>
        <a:p>
          <a:endParaRPr lang="en-US"/>
        </a:p>
      </dgm:t>
    </dgm:pt>
    <dgm:pt modelId="{C6F158B9-ACAE-7D4F-BB9A-B7E15A26A47A}">
      <dgm:prSet phldrT="[Text]" custT="1"/>
      <dgm:spPr/>
      <dgm:t>
        <a:bodyPr lIns="182880" rIns="182880" anchor="t"/>
        <a:lstStyle/>
        <a:p>
          <a:r>
            <a:rPr lang="en-US" sz="1200" b="0" kern="1200"/>
            <a:t>Dimensional</a:t>
          </a:r>
          <a:endParaRPr lang="en-US" sz="1200" kern="1200"/>
        </a:p>
      </dgm:t>
    </dgm:pt>
    <dgm:pt modelId="{FB94EE1D-FFD4-944F-94A2-FAEEA1864651}" type="parTrans" cxnId="{2686D886-B508-A64E-93A1-EDA1BEA25331}">
      <dgm:prSet/>
      <dgm:spPr/>
      <dgm:t>
        <a:bodyPr/>
        <a:lstStyle/>
        <a:p>
          <a:endParaRPr lang="en-US"/>
        </a:p>
      </dgm:t>
    </dgm:pt>
    <dgm:pt modelId="{0521092F-CAAB-7B44-872A-2FCDDFE1A1B3}" type="sibTrans" cxnId="{2686D886-B508-A64E-93A1-EDA1BEA25331}">
      <dgm:prSet/>
      <dgm:spPr/>
      <dgm:t>
        <a:bodyPr/>
        <a:lstStyle/>
        <a:p>
          <a:endParaRPr lang="en-US"/>
        </a:p>
      </dgm:t>
    </dgm:pt>
    <dgm:pt modelId="{844B0139-F28B-9B4B-9AFB-28BCF169C44C}">
      <dgm:prSet phldrT="[Text]" custT="1"/>
      <dgm:spPr/>
      <dgm:t>
        <a:bodyPr lIns="182880" rIns="182880" anchor="t"/>
        <a:lstStyle/>
        <a:p>
          <a:r>
            <a:rPr lang="en-US" sz="1200" b="0" kern="1200"/>
            <a:t>PIMCO</a:t>
          </a:r>
          <a:endParaRPr lang="en-US" sz="1200" kern="1200"/>
        </a:p>
      </dgm:t>
    </dgm:pt>
    <dgm:pt modelId="{2078DBE9-5602-404B-B362-905120622A65}" type="parTrans" cxnId="{39FE42D4-927F-EE4B-A6D4-2A1EF0D5F2E0}">
      <dgm:prSet/>
      <dgm:spPr/>
      <dgm:t>
        <a:bodyPr/>
        <a:lstStyle/>
        <a:p>
          <a:endParaRPr lang="en-US"/>
        </a:p>
      </dgm:t>
    </dgm:pt>
    <dgm:pt modelId="{91D8AE79-CDE4-9248-A0F0-1ADBD6DA246B}" type="sibTrans" cxnId="{39FE42D4-927F-EE4B-A6D4-2A1EF0D5F2E0}">
      <dgm:prSet/>
      <dgm:spPr/>
      <dgm:t>
        <a:bodyPr/>
        <a:lstStyle/>
        <a:p>
          <a:endParaRPr lang="en-US"/>
        </a:p>
      </dgm:t>
    </dgm:pt>
    <dgm:pt modelId="{E80E3C61-640D-0849-983A-6A711D3D9A95}">
      <dgm:prSet phldrT="[Text]" custT="1"/>
      <dgm:spPr/>
      <dgm:t>
        <a:bodyPr lIns="182880" rIns="182880" anchor="t"/>
        <a:lstStyle/>
        <a:p>
          <a:r>
            <a:rPr lang="en-US" sz="1200" b="0" kern="1200"/>
            <a:t>UTIMCO</a:t>
          </a:r>
          <a:endParaRPr lang="en-US" sz="1200" kern="1200"/>
        </a:p>
      </dgm:t>
    </dgm:pt>
    <dgm:pt modelId="{03B8618A-6D51-E843-A379-D99B5A04595B}" type="parTrans" cxnId="{1E255AED-5FD4-5840-89C9-B7A5EA5A5693}">
      <dgm:prSet/>
      <dgm:spPr/>
      <dgm:t>
        <a:bodyPr/>
        <a:lstStyle/>
        <a:p>
          <a:endParaRPr lang="en-US"/>
        </a:p>
      </dgm:t>
    </dgm:pt>
    <dgm:pt modelId="{AB1D23DE-1BA5-5F4C-90EC-ADF066DC677D}" type="sibTrans" cxnId="{1E255AED-5FD4-5840-89C9-B7A5EA5A5693}">
      <dgm:prSet/>
      <dgm:spPr/>
      <dgm:t>
        <a:bodyPr/>
        <a:lstStyle/>
        <a:p>
          <a:endParaRPr lang="en-US"/>
        </a:p>
      </dgm:t>
    </dgm:pt>
    <dgm:pt modelId="{CDA4706F-E8E9-DC4C-AD8B-BA021901F9A8}">
      <dgm:prSet phldrT="[Text]" custT="1"/>
      <dgm:spPr/>
      <dgm:t>
        <a:bodyPr lIns="182880" rIns="182880" anchor="t"/>
        <a:lstStyle/>
        <a:p>
          <a:r>
            <a:rPr lang="en-US" sz="1200" b="0" kern="1200"/>
            <a:t>TRS</a:t>
          </a:r>
          <a:endParaRPr lang="en-US" sz="1200" kern="1200"/>
        </a:p>
      </dgm:t>
    </dgm:pt>
    <dgm:pt modelId="{35D7BE76-7B46-3C42-B4FE-D4F33E3ABE5B}" type="parTrans" cxnId="{D838CAFE-F5D1-DE49-AC77-0DFD9F67D33D}">
      <dgm:prSet/>
      <dgm:spPr/>
      <dgm:t>
        <a:bodyPr/>
        <a:lstStyle/>
        <a:p>
          <a:endParaRPr lang="en-US"/>
        </a:p>
      </dgm:t>
    </dgm:pt>
    <dgm:pt modelId="{976AE0B3-532E-4D4D-9234-804A93BD6568}" type="sibTrans" cxnId="{D838CAFE-F5D1-DE49-AC77-0DFD9F67D33D}">
      <dgm:prSet/>
      <dgm:spPr/>
      <dgm:t>
        <a:bodyPr/>
        <a:lstStyle/>
        <a:p>
          <a:endParaRPr lang="en-US"/>
        </a:p>
      </dgm:t>
    </dgm:pt>
    <dgm:pt modelId="{2F3DA666-4BCB-4A4A-9956-A9E682B454FC}">
      <dgm:prSet phldrT="[Text]" custT="1"/>
      <dgm:spPr/>
      <dgm:t>
        <a:bodyPr lIns="182880" rIns="182880" anchor="t"/>
        <a:lstStyle/>
        <a:p>
          <a:r>
            <a:rPr lang="en-US" sz="1200" b="0" kern="1200"/>
            <a:t>Invesco</a:t>
          </a:r>
          <a:endParaRPr lang="en-US" sz="3600" kern="1200"/>
        </a:p>
      </dgm:t>
    </dgm:pt>
    <dgm:pt modelId="{F3685A73-8E6B-084F-AB14-5E6FA69D4265}" type="parTrans" cxnId="{0F3E2DC3-B364-1F4E-8AF1-90334EC44FC3}">
      <dgm:prSet/>
      <dgm:spPr/>
      <dgm:t>
        <a:bodyPr/>
        <a:lstStyle/>
        <a:p>
          <a:endParaRPr lang="en-US"/>
        </a:p>
      </dgm:t>
    </dgm:pt>
    <dgm:pt modelId="{789A8611-53B2-E246-BE6B-DA700B4F1FD3}" type="sibTrans" cxnId="{0F3E2DC3-B364-1F4E-8AF1-90334EC44FC3}">
      <dgm:prSet/>
      <dgm:spPr/>
      <dgm:t>
        <a:bodyPr/>
        <a:lstStyle/>
        <a:p>
          <a:endParaRPr lang="en-US"/>
        </a:p>
      </dgm:t>
    </dgm:pt>
    <dgm:pt modelId="{AAADE698-A70F-444A-B4FC-19444B992D94}">
      <dgm:prSet phldrT="[Text]" custT="1"/>
      <dgm:spPr/>
      <dgm:t>
        <a:bodyPr lIns="182880" rIns="182880" anchor="t"/>
        <a:lstStyle/>
        <a:p>
          <a:r>
            <a:rPr lang="en-US" sz="12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Wells Fargo</a:t>
          </a:r>
        </a:p>
      </dgm:t>
    </dgm:pt>
    <dgm:pt modelId="{96199A3E-6D49-7149-A4DA-58883A064FEE}" type="parTrans" cxnId="{A6666E96-2AB1-AF49-8615-02F24177B9AE}">
      <dgm:prSet/>
      <dgm:spPr/>
      <dgm:t>
        <a:bodyPr/>
        <a:lstStyle/>
        <a:p>
          <a:endParaRPr lang="en-US"/>
        </a:p>
      </dgm:t>
    </dgm:pt>
    <dgm:pt modelId="{7D6CA4B8-D240-454A-8CA2-53B45123EEBE}" type="sibTrans" cxnId="{A6666E96-2AB1-AF49-8615-02F24177B9AE}">
      <dgm:prSet/>
      <dgm:spPr/>
      <dgm:t>
        <a:bodyPr/>
        <a:lstStyle/>
        <a:p>
          <a:endParaRPr lang="en-US"/>
        </a:p>
      </dgm:t>
    </dgm:pt>
    <dgm:pt modelId="{2A6BDA94-7C43-7D49-888A-842F0DF08679}">
      <dgm:prSet phldrT="[Text]" custT="1"/>
      <dgm:spPr/>
      <dgm:t>
        <a:bodyPr lIns="182880" rIns="182880" anchor="t"/>
        <a:lstStyle/>
        <a:p>
          <a:r>
            <a:rPr lang="en-US" sz="1600"/>
            <a:t>Family Offices</a:t>
          </a:r>
          <a:endParaRPr lang="en-US" sz="1200"/>
        </a:p>
      </dgm:t>
    </dgm:pt>
    <dgm:pt modelId="{8A318DFF-15ED-D545-A94B-EC41F9690BBA}" type="sibTrans" cxnId="{24EEBC70-F5FD-2144-966B-8697BB1D6A05}">
      <dgm:prSet/>
      <dgm:spPr/>
      <dgm:t>
        <a:bodyPr/>
        <a:lstStyle/>
        <a:p>
          <a:endParaRPr lang="en-US"/>
        </a:p>
      </dgm:t>
    </dgm:pt>
    <dgm:pt modelId="{2F7D0C78-7309-654D-B66C-C7701644C907}" type="parTrans" cxnId="{24EEBC70-F5FD-2144-966B-8697BB1D6A05}">
      <dgm:prSet/>
      <dgm:spPr/>
      <dgm:t>
        <a:bodyPr/>
        <a:lstStyle/>
        <a:p>
          <a:endParaRPr lang="en-US"/>
        </a:p>
      </dgm:t>
    </dgm:pt>
    <dgm:pt modelId="{2B4AF39F-A00B-FD42-9EAD-F79802E34176}">
      <dgm:prSet phldrT="[Text]" custT="1"/>
      <dgm:spPr/>
      <dgm:t>
        <a:bodyPr lIns="182880" rIns="182880" anchor="t"/>
        <a:lstStyle/>
        <a:p>
          <a:r>
            <a:rPr lang="en-US" sz="1600"/>
            <a:t>Private Equity</a:t>
          </a:r>
        </a:p>
      </dgm:t>
    </dgm:pt>
    <dgm:pt modelId="{E46AF735-328B-984A-8FAA-81835643F7DE}" type="sibTrans" cxnId="{2EAF64D7-1F75-C549-902C-D67DA677C4FD}">
      <dgm:prSet/>
      <dgm:spPr/>
      <dgm:t>
        <a:bodyPr/>
        <a:lstStyle/>
        <a:p>
          <a:endParaRPr lang="en-US"/>
        </a:p>
      </dgm:t>
    </dgm:pt>
    <dgm:pt modelId="{0323740D-5BEF-164A-86E3-2962FE43059E}" type="parTrans" cxnId="{2EAF64D7-1F75-C549-902C-D67DA677C4FD}">
      <dgm:prSet/>
      <dgm:spPr/>
      <dgm:t>
        <a:bodyPr/>
        <a:lstStyle/>
        <a:p>
          <a:endParaRPr lang="en-US"/>
        </a:p>
      </dgm:t>
    </dgm:pt>
    <dgm:pt modelId="{F6FFB8AE-EB51-E24D-9D9A-CF30175AD91A}">
      <dgm:prSet phldrT="[Text]" custT="1"/>
      <dgm:spPr/>
      <dgm:t>
        <a:bodyPr lIns="182880" rIns="182880" anchor="t"/>
        <a:lstStyle/>
        <a:p>
          <a:r>
            <a:rPr lang="en-US" sz="1600"/>
            <a:t>Hedge Funds</a:t>
          </a:r>
        </a:p>
      </dgm:t>
    </dgm:pt>
    <dgm:pt modelId="{9C872B46-F660-8F49-B1F2-64951E4AFB76}" type="sibTrans" cxnId="{8648854B-2C4B-D048-AB2E-75289A9264C1}">
      <dgm:prSet/>
      <dgm:spPr/>
      <dgm:t>
        <a:bodyPr/>
        <a:lstStyle/>
        <a:p>
          <a:endParaRPr lang="en-US"/>
        </a:p>
      </dgm:t>
    </dgm:pt>
    <dgm:pt modelId="{F0920B16-EC1E-6544-87B2-B80A81CDE5B8}" type="parTrans" cxnId="{8648854B-2C4B-D048-AB2E-75289A9264C1}">
      <dgm:prSet/>
      <dgm:spPr/>
      <dgm:t>
        <a:bodyPr/>
        <a:lstStyle/>
        <a:p>
          <a:endParaRPr lang="en-US"/>
        </a:p>
      </dgm:t>
    </dgm:pt>
    <dgm:pt modelId="{8A3943AD-B10B-3942-BAF9-D2540CE3D645}">
      <dgm:prSet phldrT="[Text]" custT="1"/>
      <dgm:spPr/>
      <dgm:t>
        <a:bodyPr lIns="182880" rIns="182880" anchor="t"/>
        <a:lstStyle/>
        <a:p>
          <a:r>
            <a:rPr lang="en-US" sz="1600"/>
            <a:t>Impact Investing</a:t>
          </a:r>
        </a:p>
      </dgm:t>
    </dgm:pt>
    <dgm:pt modelId="{10992318-375F-DE49-9E96-FDD3B0DD2007}" type="sibTrans" cxnId="{33B6FD64-7D58-3249-A28C-C3FAFD8F63F1}">
      <dgm:prSet/>
      <dgm:spPr/>
      <dgm:t>
        <a:bodyPr/>
        <a:lstStyle/>
        <a:p>
          <a:endParaRPr lang="en-US"/>
        </a:p>
      </dgm:t>
    </dgm:pt>
    <dgm:pt modelId="{8C461D46-A2BC-FA41-BEB5-A37E5F15D365}" type="parTrans" cxnId="{33B6FD64-7D58-3249-A28C-C3FAFD8F63F1}">
      <dgm:prSet/>
      <dgm:spPr/>
      <dgm:t>
        <a:bodyPr/>
        <a:lstStyle/>
        <a:p>
          <a:endParaRPr lang="en-US"/>
        </a:p>
      </dgm:t>
    </dgm:pt>
    <dgm:pt modelId="{F11729D7-023B-A44B-83DD-8DE0A2110988}">
      <dgm:prSet phldrT="[Text]" custT="1"/>
      <dgm:spPr/>
      <dgm:t>
        <a:bodyPr lIns="182880" rIns="182880" anchor="t"/>
        <a:lstStyle/>
        <a:p>
          <a:r>
            <a:rPr lang="en-US" sz="1600"/>
            <a:t>Market Making</a:t>
          </a:r>
        </a:p>
      </dgm:t>
    </dgm:pt>
    <dgm:pt modelId="{3A76B924-4BCD-9946-ACCC-D11E35C94B3E}" type="sibTrans" cxnId="{CAA586F8-C0AA-BB41-A04F-F9638B2D2DBE}">
      <dgm:prSet/>
      <dgm:spPr/>
      <dgm:t>
        <a:bodyPr/>
        <a:lstStyle/>
        <a:p>
          <a:endParaRPr lang="en-US"/>
        </a:p>
      </dgm:t>
    </dgm:pt>
    <dgm:pt modelId="{2330C74D-3C92-A242-A68E-E13FE64FAFE5}" type="parTrans" cxnId="{CAA586F8-C0AA-BB41-A04F-F9638B2D2DBE}">
      <dgm:prSet/>
      <dgm:spPr/>
      <dgm:t>
        <a:bodyPr/>
        <a:lstStyle/>
        <a:p>
          <a:endParaRPr lang="en-US"/>
        </a:p>
      </dgm:t>
    </dgm:pt>
    <dgm:pt modelId="{34A4800E-45DF-6746-9A38-FDE136225F99}">
      <dgm:prSet phldrT="[Text]" custT="1"/>
      <dgm:spPr/>
      <dgm:t>
        <a:bodyPr lIns="182880" rIns="182880" anchor="t"/>
        <a:lstStyle/>
        <a:p>
          <a:r>
            <a:rPr lang="en-US" sz="1600"/>
            <a:t>Public Speaking and Presentation Skills</a:t>
          </a:r>
        </a:p>
      </dgm:t>
    </dgm:pt>
    <dgm:pt modelId="{6286F518-317B-784E-A2C7-C646335AFDD3}" type="parTrans" cxnId="{3154A166-9EC2-C34F-800B-A8E444282801}">
      <dgm:prSet/>
      <dgm:spPr/>
      <dgm:t>
        <a:bodyPr/>
        <a:lstStyle/>
        <a:p>
          <a:endParaRPr lang="en-US"/>
        </a:p>
      </dgm:t>
    </dgm:pt>
    <dgm:pt modelId="{3EC882C0-5F85-9E4C-BEC3-191F08716C3B}" type="sibTrans" cxnId="{3154A166-9EC2-C34F-800B-A8E444282801}">
      <dgm:prSet/>
      <dgm:spPr/>
      <dgm:t>
        <a:bodyPr/>
        <a:lstStyle/>
        <a:p>
          <a:endParaRPr lang="en-US"/>
        </a:p>
      </dgm:t>
    </dgm:pt>
    <dgm:pt modelId="{A85755B3-9AE6-D242-8CA4-869D3D0D5CBD}">
      <dgm:prSet phldrT="[Text]" custT="1"/>
      <dgm:spPr/>
      <dgm:t>
        <a:bodyPr lIns="182880" rIns="182880" anchor="t"/>
        <a:lstStyle/>
        <a:p>
          <a:r>
            <a:rPr lang="en-US" sz="1600"/>
            <a:t>Mutual Funds</a:t>
          </a:r>
        </a:p>
      </dgm:t>
    </dgm:pt>
    <dgm:pt modelId="{AB66A935-06E1-1E46-84B6-FCDDC5583372}" type="parTrans" cxnId="{686564D1-6B6A-184E-98D9-B4F7CA62CD2E}">
      <dgm:prSet/>
      <dgm:spPr/>
      <dgm:t>
        <a:bodyPr/>
        <a:lstStyle/>
        <a:p>
          <a:endParaRPr lang="en-US"/>
        </a:p>
      </dgm:t>
    </dgm:pt>
    <dgm:pt modelId="{07605994-3C09-0E44-B545-082CFA511266}" type="sibTrans" cxnId="{686564D1-6B6A-184E-98D9-B4F7CA62CD2E}">
      <dgm:prSet/>
      <dgm:spPr/>
      <dgm:t>
        <a:bodyPr/>
        <a:lstStyle/>
        <a:p>
          <a:endParaRPr lang="en-US"/>
        </a:p>
      </dgm:t>
    </dgm:pt>
    <dgm:pt modelId="{F0261B8F-A149-074E-B7F6-63822FAB6B92}">
      <dgm:prSet phldrT="[Text]" custT="1"/>
      <dgm:spPr/>
      <dgm:t>
        <a:bodyPr lIns="182880" rIns="182880" anchor="t"/>
        <a:lstStyle/>
        <a:p>
          <a:r>
            <a:rPr lang="en-US" sz="1200" b="1" kern="1200"/>
            <a:t>480+ Fund Alumni</a:t>
          </a:r>
        </a:p>
      </dgm:t>
    </dgm:pt>
    <dgm:pt modelId="{24643BF5-2F93-2941-9188-A0853F481436}" type="parTrans" cxnId="{6AC252BC-BB76-8A43-BCFF-13F25B393B19}">
      <dgm:prSet/>
      <dgm:spPr/>
      <dgm:t>
        <a:bodyPr/>
        <a:lstStyle/>
        <a:p>
          <a:endParaRPr lang="en-US"/>
        </a:p>
      </dgm:t>
    </dgm:pt>
    <dgm:pt modelId="{B3C47206-D72C-604C-90AA-2FD6B0AE8D12}" type="sibTrans" cxnId="{6AC252BC-BB76-8A43-BCFF-13F25B393B19}">
      <dgm:prSet/>
      <dgm:spPr/>
      <dgm:t>
        <a:bodyPr/>
        <a:lstStyle/>
        <a:p>
          <a:endParaRPr lang="en-US"/>
        </a:p>
      </dgm:t>
    </dgm:pt>
    <dgm:pt modelId="{1EA5BE91-25AF-DB4E-ADF7-EF7DE3F3CB89}">
      <dgm:prSet phldrT="[Text]" custT="1"/>
      <dgm:spPr/>
      <dgm:t>
        <a:bodyPr lIns="182880" rIns="182880" anchor="t"/>
        <a:lstStyle/>
        <a:p>
          <a:endParaRPr lang="en-US" sz="1100"/>
        </a:p>
      </dgm:t>
    </dgm:pt>
    <dgm:pt modelId="{0132E182-AEEC-9B45-9918-7198F9BA1435}" type="parTrans" cxnId="{9E6F2895-D0CE-4348-B924-8626646F6DD5}">
      <dgm:prSet/>
      <dgm:spPr/>
      <dgm:t>
        <a:bodyPr/>
        <a:lstStyle/>
        <a:p>
          <a:endParaRPr lang="en-US"/>
        </a:p>
      </dgm:t>
    </dgm:pt>
    <dgm:pt modelId="{16B15530-D5E8-6B4A-B9BC-569B8E2477D5}" type="sibTrans" cxnId="{9E6F2895-D0CE-4348-B924-8626646F6DD5}">
      <dgm:prSet/>
      <dgm:spPr/>
      <dgm:t>
        <a:bodyPr/>
        <a:lstStyle/>
        <a:p>
          <a:endParaRPr lang="en-US"/>
        </a:p>
      </dgm:t>
    </dgm:pt>
    <dgm:pt modelId="{C0DA43A8-EA6D-5944-9D61-08AA66EBDAD9}">
      <dgm:prSet phldrT="[Text]" custT="1"/>
      <dgm:spPr/>
      <dgm:t>
        <a:bodyPr lIns="182880" rIns="182880" anchor="t"/>
        <a:lstStyle/>
        <a:p>
          <a:r>
            <a:rPr lang="en-US" sz="1600"/>
            <a:t>Access to the TMIA Trading room</a:t>
          </a:r>
        </a:p>
      </dgm:t>
    </dgm:pt>
    <dgm:pt modelId="{9C364285-875A-D040-928B-A4989C095067}" type="parTrans" cxnId="{8E8DDF8D-0E89-E94B-9C60-E1F3FDA296CB}">
      <dgm:prSet/>
      <dgm:spPr/>
      <dgm:t>
        <a:bodyPr/>
        <a:lstStyle/>
        <a:p>
          <a:endParaRPr lang="en-US"/>
        </a:p>
      </dgm:t>
    </dgm:pt>
    <dgm:pt modelId="{C47AA671-FBCF-0D46-A56A-89030FDF08AD}" type="sibTrans" cxnId="{8E8DDF8D-0E89-E94B-9C60-E1F3FDA296CB}">
      <dgm:prSet/>
      <dgm:spPr/>
      <dgm:t>
        <a:bodyPr/>
        <a:lstStyle/>
        <a:p>
          <a:endParaRPr lang="en-US"/>
        </a:p>
      </dgm:t>
    </dgm:pt>
    <dgm:pt modelId="{498BBBE6-E6DB-634B-91A3-1DCF4BAFBF65}">
      <dgm:prSet phldrT="[Text]" custT="1"/>
      <dgm:spPr/>
      <dgm:t>
        <a:bodyPr/>
        <a:lstStyle/>
        <a:p>
          <a:r>
            <a:rPr lang="en-US" sz="1600" b="0"/>
            <a:t>Utilizing Database Tools (Bloomberg Terminal,  Cap IQ, FactSet)</a:t>
          </a:r>
          <a:endParaRPr lang="en-US" sz="1600"/>
        </a:p>
      </dgm:t>
    </dgm:pt>
    <dgm:pt modelId="{D87C23E1-BB09-1A49-BB41-89CD80846A4D}" type="parTrans" cxnId="{F17A8851-9CD3-CD4E-A651-FD1D58C80AA6}">
      <dgm:prSet/>
      <dgm:spPr/>
      <dgm:t>
        <a:bodyPr/>
        <a:lstStyle/>
        <a:p>
          <a:endParaRPr lang="en-US"/>
        </a:p>
      </dgm:t>
    </dgm:pt>
    <dgm:pt modelId="{31DFC96F-A037-7B48-9BDF-BA26FF02D3BA}" type="sibTrans" cxnId="{F17A8851-9CD3-CD4E-A651-FD1D58C80AA6}">
      <dgm:prSet/>
      <dgm:spPr/>
      <dgm:t>
        <a:bodyPr/>
        <a:lstStyle/>
        <a:p>
          <a:endParaRPr lang="en-US"/>
        </a:p>
      </dgm:t>
    </dgm:pt>
    <dgm:pt modelId="{9A5ECB5B-E666-6349-B2AF-219FD4BE271F}" type="pres">
      <dgm:prSet presAssocID="{C15D8D53-ECA1-1B4C-A415-8D403317FC1A}" presName="diagram" presStyleCnt="0">
        <dgm:presLayoutVars>
          <dgm:dir/>
          <dgm:resizeHandles val="exact"/>
        </dgm:presLayoutVars>
      </dgm:prSet>
      <dgm:spPr/>
    </dgm:pt>
    <dgm:pt modelId="{621D0C11-6B96-C540-8B6D-D2F05C02031A}" type="pres">
      <dgm:prSet presAssocID="{2186A994-A45B-AC45-B1DA-873FD5BD7E6D}" presName="node" presStyleLbl="node1" presStyleIdx="0" presStyleCnt="4">
        <dgm:presLayoutVars>
          <dgm:bulletEnabled val="1"/>
        </dgm:presLayoutVars>
      </dgm:prSet>
      <dgm:spPr/>
    </dgm:pt>
    <dgm:pt modelId="{3790419F-B9E7-864F-9140-4C2A617695DB}" type="pres">
      <dgm:prSet presAssocID="{72E83A90-5CD6-564D-AB04-054018653D37}" presName="sibTrans" presStyleCnt="0"/>
      <dgm:spPr/>
    </dgm:pt>
    <dgm:pt modelId="{5E50C93C-6541-154C-9CB9-F0C2C592B002}" type="pres">
      <dgm:prSet presAssocID="{1BA2D624-5B65-054E-A6AA-D2C7EEA1B541}" presName="node" presStyleLbl="node1" presStyleIdx="1" presStyleCnt="4">
        <dgm:presLayoutVars>
          <dgm:bulletEnabled val="1"/>
        </dgm:presLayoutVars>
      </dgm:prSet>
      <dgm:spPr/>
    </dgm:pt>
    <dgm:pt modelId="{5F1EBDD5-A2BE-B545-AC08-36945ADC906E}" type="pres">
      <dgm:prSet presAssocID="{D86A0757-9D42-CC42-93B5-99BEA8ED462C}" presName="sibTrans" presStyleCnt="0"/>
      <dgm:spPr/>
    </dgm:pt>
    <dgm:pt modelId="{7BFF385B-D145-4448-9C4C-25BC2F24AD66}" type="pres">
      <dgm:prSet presAssocID="{4AE7B7C7-E9E6-B14F-8B26-3405A7813A3C}" presName="node" presStyleLbl="node1" presStyleIdx="2" presStyleCnt="4">
        <dgm:presLayoutVars>
          <dgm:bulletEnabled val="1"/>
        </dgm:presLayoutVars>
      </dgm:prSet>
      <dgm:spPr/>
    </dgm:pt>
    <dgm:pt modelId="{CA22F73E-D7C9-E442-968E-66DB1B1FB2DE}" type="pres">
      <dgm:prSet presAssocID="{A4DC9E8A-E497-9541-905C-6BF1C355AC71}" presName="sibTrans" presStyleCnt="0"/>
      <dgm:spPr/>
    </dgm:pt>
    <dgm:pt modelId="{EEA797B9-1C59-754F-9552-624BD6DA13E4}" type="pres">
      <dgm:prSet presAssocID="{06259245-4214-CA40-904C-673C7D8086DF}" presName="node" presStyleLbl="node1" presStyleIdx="3" presStyleCnt="4">
        <dgm:presLayoutVars>
          <dgm:bulletEnabled val="1"/>
        </dgm:presLayoutVars>
      </dgm:prSet>
      <dgm:spPr/>
    </dgm:pt>
  </dgm:ptLst>
  <dgm:cxnLst>
    <dgm:cxn modelId="{2AF45202-BBF8-8C45-B694-00DD2F9284D6}" type="presOf" srcId="{F6FFB8AE-EB51-E24D-9D9A-CF30175AD91A}" destId="{7BFF385B-D145-4448-9C4C-25BC2F24AD66}" srcOrd="0" destOrd="3" presId="urn:microsoft.com/office/officeart/2005/8/layout/default"/>
    <dgm:cxn modelId="{9B992305-01DB-EF46-9614-1691D9324456}" type="presOf" srcId="{1BA2D624-5B65-054E-A6AA-D2C7EEA1B541}" destId="{5E50C93C-6541-154C-9CB9-F0C2C592B002}" srcOrd="0" destOrd="0" presId="urn:microsoft.com/office/officeart/2005/8/layout/default"/>
    <dgm:cxn modelId="{6F4C910F-13E0-6B47-9591-C8072367CAE4}" type="presOf" srcId="{C0DA43A8-EA6D-5944-9D61-08AA66EBDAD9}" destId="{621D0C11-6B96-C540-8B6D-D2F05C02031A}" srcOrd="0" destOrd="4" presId="urn:microsoft.com/office/officeart/2005/8/layout/default"/>
    <dgm:cxn modelId="{13AC1216-FDA9-FD43-AF3A-939D869AF831}" srcId="{C15D8D53-ECA1-1B4C-A415-8D403317FC1A}" destId="{06259245-4214-CA40-904C-673C7D8086DF}" srcOrd="3" destOrd="0" parTransId="{E41BD092-DB57-2146-AED4-640BB6F5C8E8}" sibTransId="{066BE966-3DC9-104B-9004-E88EBDA74A85}"/>
    <dgm:cxn modelId="{78AFA61A-E320-3949-AA14-B227BC3B9389}" type="presOf" srcId="{62BCACC7-08D0-3D4A-A42A-59E56BE80D95}" destId="{621D0C11-6B96-C540-8B6D-D2F05C02031A}" srcOrd="0" destOrd="1" presId="urn:microsoft.com/office/officeart/2005/8/layout/default"/>
    <dgm:cxn modelId="{8F7B061B-DBDE-B340-B957-0EE8734DAF5C}" srcId="{1BA2D624-5B65-054E-A6AA-D2C7EEA1B541}" destId="{9155FE7F-4EB2-294E-97B9-7928619E7FBA}" srcOrd="2" destOrd="0" parTransId="{5CC46753-0078-B947-8EF9-59A97938E264}" sibTransId="{B0B84BAB-F042-3641-8064-7C652D72CB05}"/>
    <dgm:cxn modelId="{C8652F1C-F1D5-1A4F-BC55-524FFC309E1F}" type="presOf" srcId="{4928F7FD-E7BA-5349-9812-288C0B8C2D20}" destId="{7BFF385B-D145-4448-9C4C-25BC2F24AD66}" srcOrd="0" destOrd="1" presId="urn:microsoft.com/office/officeart/2005/8/layout/default"/>
    <dgm:cxn modelId="{86263220-7427-BB47-826C-D1F7BA650485}" type="presOf" srcId="{2A6BDA94-7C43-7D49-888A-842F0DF08679}" destId="{7BFF385B-D145-4448-9C4C-25BC2F24AD66}" srcOrd="0" destOrd="7" presId="urn:microsoft.com/office/officeart/2005/8/layout/default"/>
    <dgm:cxn modelId="{4CB5FA27-6BBA-C744-8A3F-A51DB024A4DF}" type="presOf" srcId="{2186A994-A45B-AC45-B1DA-873FD5BD7E6D}" destId="{621D0C11-6B96-C540-8B6D-D2F05C02031A}" srcOrd="0" destOrd="0" presId="urn:microsoft.com/office/officeart/2005/8/layout/default"/>
    <dgm:cxn modelId="{4463922D-CAF1-5741-8682-BDC0A4C566A4}" type="presOf" srcId="{CF4C1205-C1E7-CB47-9250-3E3709B43EE1}" destId="{621D0C11-6B96-C540-8B6D-D2F05C02031A}" srcOrd="0" destOrd="3" presId="urn:microsoft.com/office/officeart/2005/8/layout/default"/>
    <dgm:cxn modelId="{CEF91D38-5ECA-CF42-BF5B-D10EFEF4FF78}" type="presOf" srcId="{F11729D7-023B-A44B-83DD-8DE0A2110988}" destId="{7BFF385B-D145-4448-9C4C-25BC2F24AD66}" srcOrd="0" destOrd="6" presId="urn:microsoft.com/office/officeart/2005/8/layout/default"/>
    <dgm:cxn modelId="{8DB29A40-43AC-CB48-8DCB-DCF32A945991}" srcId="{06259245-4214-CA40-904C-673C7D8086DF}" destId="{90C7EEFD-E21B-8F4C-B9FC-F179D7834E78}" srcOrd="1" destOrd="0" parTransId="{7521700D-6E01-774C-B026-82C4D15FEF6A}" sibTransId="{352BC339-E1FB-1447-99C2-F545B8672909}"/>
    <dgm:cxn modelId="{862A2361-D31D-2D4F-9296-D061BADE3174}" type="presOf" srcId="{A85755B3-9AE6-D242-8CA4-869D3D0D5CBD}" destId="{7BFF385B-D145-4448-9C4C-25BC2F24AD66}" srcOrd="0" destOrd="4" presId="urn:microsoft.com/office/officeart/2005/8/layout/default"/>
    <dgm:cxn modelId="{13252062-B510-A84B-9F2A-18B0DE303721}" type="presOf" srcId="{AAADE698-A70F-444A-B4FC-19444B992D94}" destId="{EEA797B9-1C59-754F-9552-624BD6DA13E4}" srcOrd="0" destOrd="9" presId="urn:microsoft.com/office/officeart/2005/8/layout/default"/>
    <dgm:cxn modelId="{870A9962-9892-E44F-8D99-E9428E90A517}" type="presOf" srcId="{2F3DA666-4BCB-4A4A-9956-A9E682B454FC}" destId="{EEA797B9-1C59-754F-9552-624BD6DA13E4}" srcOrd="0" destOrd="8" presId="urn:microsoft.com/office/officeart/2005/8/layout/default"/>
    <dgm:cxn modelId="{33B6FD64-7D58-3249-A28C-C3FAFD8F63F1}" srcId="{4AE7B7C7-E9E6-B14F-8B26-3405A7813A3C}" destId="{8A3943AD-B10B-3942-BAF9-D2540CE3D645}" srcOrd="4" destOrd="0" parTransId="{8C461D46-A2BC-FA41-BEB5-A37E5F15D365}" sibTransId="{10992318-375F-DE49-9E96-FDD3B0DD2007}"/>
    <dgm:cxn modelId="{18CD3665-12C9-6847-989A-9700B9903923}" type="presOf" srcId="{1EA5BE91-25AF-DB4E-ADF7-EF7DE3F3CB89}" destId="{621D0C11-6B96-C540-8B6D-D2F05C02031A}" srcOrd="0" destOrd="6" presId="urn:microsoft.com/office/officeart/2005/8/layout/default"/>
    <dgm:cxn modelId="{3154A166-9EC2-C34F-800B-A8E444282801}" srcId="{1BA2D624-5B65-054E-A6AA-D2C7EEA1B541}" destId="{34A4800E-45DF-6746-9A38-FDE136225F99}" srcOrd="3" destOrd="0" parTransId="{6286F518-317B-784E-A2C7-C646335AFDD3}" sibTransId="{3EC882C0-5F85-9E4C-BEC3-191F08716C3B}"/>
    <dgm:cxn modelId="{8648854B-2C4B-D048-AB2E-75289A9264C1}" srcId="{4AE7B7C7-E9E6-B14F-8B26-3405A7813A3C}" destId="{F6FFB8AE-EB51-E24D-9D9A-CF30175AD91A}" srcOrd="2" destOrd="0" parTransId="{F0920B16-EC1E-6544-87B2-B80A81CDE5B8}" sibTransId="{9C872B46-F660-8F49-B1F2-64951E4AFB76}"/>
    <dgm:cxn modelId="{24EEBC70-F5FD-2144-966B-8697BB1D6A05}" srcId="{4AE7B7C7-E9E6-B14F-8B26-3405A7813A3C}" destId="{2A6BDA94-7C43-7D49-888A-842F0DF08679}" srcOrd="6" destOrd="0" parTransId="{2F7D0C78-7309-654D-B66C-C7701644C907}" sibTransId="{8A318DFF-15ED-D545-A94B-EC41F9690BBA}"/>
    <dgm:cxn modelId="{46540871-38A8-AE46-82D7-8F838D740FAB}" type="presOf" srcId="{06259245-4214-CA40-904C-673C7D8086DF}" destId="{EEA797B9-1C59-754F-9552-624BD6DA13E4}" srcOrd="0" destOrd="0" presId="urn:microsoft.com/office/officeart/2005/8/layout/default"/>
    <dgm:cxn modelId="{F17A8851-9CD3-CD4E-A651-FD1D58C80AA6}" srcId="{2186A994-A45B-AC45-B1DA-873FD5BD7E6D}" destId="{498BBBE6-E6DB-634B-91A3-1DCF4BAFBF65}" srcOrd="4" destOrd="0" parTransId="{D87C23E1-BB09-1A49-BB41-89CD80846A4D}" sibTransId="{31DFC96F-A037-7B48-9BDF-BA26FF02D3BA}"/>
    <dgm:cxn modelId="{AEF3CD73-D07A-2440-8EE7-44733E0B2298}" type="presOf" srcId="{9155FE7F-4EB2-294E-97B9-7928619E7FBA}" destId="{5E50C93C-6541-154C-9CB9-F0C2C592B002}" srcOrd="0" destOrd="3" presId="urn:microsoft.com/office/officeart/2005/8/layout/default"/>
    <dgm:cxn modelId="{B62DD473-02FA-A740-A2AC-CE521DD4FC5F}" type="presOf" srcId="{E80E3C61-640D-0849-983A-6A711D3D9A95}" destId="{EEA797B9-1C59-754F-9552-624BD6DA13E4}" srcOrd="0" destOrd="6" presId="urn:microsoft.com/office/officeart/2005/8/layout/default"/>
    <dgm:cxn modelId="{90ABCC76-F70F-6A4E-B9C2-E53534E81AC9}" type="presOf" srcId="{4AE7B7C7-E9E6-B14F-8B26-3405A7813A3C}" destId="{7BFF385B-D145-4448-9C4C-25BC2F24AD66}" srcOrd="0" destOrd="0" presId="urn:microsoft.com/office/officeart/2005/8/layout/default"/>
    <dgm:cxn modelId="{19C4007C-3ADF-1C4E-8088-BBB650A54AA4}" srcId="{C15D8D53-ECA1-1B4C-A415-8D403317FC1A}" destId="{2186A994-A45B-AC45-B1DA-873FD5BD7E6D}" srcOrd="0" destOrd="0" parTransId="{91327F7D-B0FD-E04E-84E6-8EF1692BD31C}" sibTransId="{72E83A90-5CD6-564D-AB04-054018653D37}"/>
    <dgm:cxn modelId="{F303847C-523D-F94D-AD03-D0DA31B512F5}" type="presOf" srcId="{C15D8D53-ECA1-1B4C-A415-8D403317FC1A}" destId="{9A5ECB5B-E666-6349-B2AF-219FD4BE271F}" srcOrd="0" destOrd="0" presId="urn:microsoft.com/office/officeart/2005/8/layout/default"/>
    <dgm:cxn modelId="{529DC07D-4BDF-334E-A0FE-578DEEC4B653}" srcId="{1BA2D624-5B65-054E-A6AA-D2C7EEA1B541}" destId="{D1D8A722-79ED-5942-900B-0AB5C21159B2}" srcOrd="1" destOrd="0" parTransId="{4E29CAFE-7689-854B-A29C-9B90763F68D4}" sibTransId="{D0E851EE-6BDF-594A-8802-BE8F340E4226}"/>
    <dgm:cxn modelId="{FC01D27F-9EA6-BF4C-AEAB-8351571876E7}" srcId="{2186A994-A45B-AC45-B1DA-873FD5BD7E6D}" destId="{24BFC205-5FC6-F24E-9707-3FD72A75EEEF}" srcOrd="1" destOrd="0" parTransId="{7737B1EB-CCAB-7048-AA95-800289B49F33}" sibTransId="{A1E93109-36E8-9743-B616-729A27FA7E7C}"/>
    <dgm:cxn modelId="{7E11AF81-4E31-9B44-BCAB-B3DB90EDA39C}" type="presOf" srcId="{C6F158B9-ACAE-7D4F-BB9A-B7E15A26A47A}" destId="{EEA797B9-1C59-754F-9552-624BD6DA13E4}" srcOrd="0" destOrd="4" presId="urn:microsoft.com/office/officeart/2005/8/layout/default"/>
    <dgm:cxn modelId="{2686D886-B508-A64E-93A1-EDA1BEA25331}" srcId="{06259245-4214-CA40-904C-673C7D8086DF}" destId="{C6F158B9-ACAE-7D4F-BB9A-B7E15A26A47A}" srcOrd="3" destOrd="0" parTransId="{FB94EE1D-FFD4-944F-94A2-FAEEA1864651}" sibTransId="{0521092F-CAAB-7B44-872A-2FCDDFE1A1B3}"/>
    <dgm:cxn modelId="{C698F188-512B-384B-90AE-24BE3274CDBC}" srcId="{C15D8D53-ECA1-1B4C-A415-8D403317FC1A}" destId="{1BA2D624-5B65-054E-A6AA-D2C7EEA1B541}" srcOrd="1" destOrd="0" parTransId="{843C1F5C-F7E5-A347-BB1D-74EBF277E996}" sibTransId="{D86A0757-9D42-CC42-93B5-99BEA8ED462C}"/>
    <dgm:cxn modelId="{DDDE338A-1628-5F46-8A62-6182193FC7ED}" srcId="{06259245-4214-CA40-904C-673C7D8086DF}" destId="{C1097F95-8523-3E47-A8BB-05BEC311DECA}" srcOrd="2" destOrd="0" parTransId="{7C913559-0290-A941-B04A-755732E062CF}" sibTransId="{21C1FFFF-C4C4-0A44-AFF4-9D9DAF5C0352}"/>
    <dgm:cxn modelId="{8E8DDF8D-0E89-E94B-9C60-E1F3FDA296CB}" srcId="{2186A994-A45B-AC45-B1DA-873FD5BD7E6D}" destId="{C0DA43A8-EA6D-5944-9D61-08AA66EBDAD9}" srcOrd="3" destOrd="0" parTransId="{9C364285-875A-D040-928B-A4989C095067}" sibTransId="{C47AA671-FBCF-0D46-A56A-89030FDF08AD}"/>
    <dgm:cxn modelId="{A251B690-B1BE-0541-AA7E-BDF2158EE4D6}" srcId="{4AE7B7C7-E9E6-B14F-8B26-3405A7813A3C}" destId="{4928F7FD-E7BA-5349-9812-288C0B8C2D20}" srcOrd="0" destOrd="0" parTransId="{CC6011F0-49E5-A343-8002-94EA06A6CC0B}" sibTransId="{502F18B3-938A-4942-B429-4C26239E8C11}"/>
    <dgm:cxn modelId="{FB080494-13E5-3540-973B-CEAD17F33FD3}" type="presOf" srcId="{511F122A-9B54-1A4F-8A1F-4BFCE4AE3459}" destId="{5E50C93C-6541-154C-9CB9-F0C2C592B002}" srcOrd="0" destOrd="1" presId="urn:microsoft.com/office/officeart/2005/8/layout/default"/>
    <dgm:cxn modelId="{9E6F2895-D0CE-4348-B924-8626646F6DD5}" srcId="{2186A994-A45B-AC45-B1DA-873FD5BD7E6D}" destId="{1EA5BE91-25AF-DB4E-ADF7-EF7DE3F3CB89}" srcOrd="5" destOrd="0" parTransId="{0132E182-AEEC-9B45-9918-7198F9BA1435}" sibTransId="{16B15530-D5E8-6B4A-B9BC-569B8E2477D5}"/>
    <dgm:cxn modelId="{A6666E96-2AB1-AF49-8615-02F24177B9AE}" srcId="{06259245-4214-CA40-904C-673C7D8086DF}" destId="{AAADE698-A70F-444A-B4FC-19444B992D94}" srcOrd="8" destOrd="0" parTransId="{96199A3E-6D49-7149-A4DA-58883A064FEE}" sibTransId="{7D6CA4B8-D240-454A-8CA2-53B45123EEBE}"/>
    <dgm:cxn modelId="{5FF7D29F-6DDE-B241-86BF-BA8DE16D7FD3}" type="presOf" srcId="{34A4800E-45DF-6746-9A38-FDE136225F99}" destId="{5E50C93C-6541-154C-9CB9-F0C2C592B002}" srcOrd="0" destOrd="4" presId="urn:microsoft.com/office/officeart/2005/8/layout/default"/>
    <dgm:cxn modelId="{9A9228A1-EA16-C244-A7F2-EBFB1AB17C54}" srcId="{2186A994-A45B-AC45-B1DA-873FD5BD7E6D}" destId="{62BCACC7-08D0-3D4A-A42A-59E56BE80D95}" srcOrd="0" destOrd="0" parTransId="{11B73281-3F95-FC46-99CF-EF278C568BD1}" sibTransId="{FDECEEAE-F5BE-AF4E-AA34-C51FCF8C7580}"/>
    <dgm:cxn modelId="{2CC116A2-FD4F-704F-97AE-5EB91B202063}" srcId="{1BA2D624-5B65-054E-A6AA-D2C7EEA1B541}" destId="{511F122A-9B54-1A4F-8A1F-4BFCE4AE3459}" srcOrd="0" destOrd="0" parTransId="{8DCB6F8D-0FF2-9D40-BCF5-32C6AFF3711D}" sibTransId="{3A0E1756-0A03-FC4E-829F-AD559550C3E2}"/>
    <dgm:cxn modelId="{6D31E9A9-A144-8E4B-96C1-B017411E2AE0}" type="presOf" srcId="{F0261B8F-A149-074E-B7F6-63822FAB6B92}" destId="{EEA797B9-1C59-754F-9552-624BD6DA13E4}" srcOrd="0" destOrd="1" presId="urn:microsoft.com/office/officeart/2005/8/layout/default"/>
    <dgm:cxn modelId="{AE3DD1AC-E17D-0B40-AD8F-5C7FC8BE4571}" srcId="{2186A994-A45B-AC45-B1DA-873FD5BD7E6D}" destId="{CF4C1205-C1E7-CB47-9250-3E3709B43EE1}" srcOrd="2" destOrd="0" parTransId="{FC134B3B-3648-C943-85EB-B6EEC0BCC3A1}" sibTransId="{BE82275D-B8E7-5A48-AC0F-3BD58B4FA5CF}"/>
    <dgm:cxn modelId="{5BA23CAE-31F8-634F-86F0-8FA7A2C44BA0}" type="presOf" srcId="{CDA4706F-E8E9-DC4C-AD8B-BA021901F9A8}" destId="{EEA797B9-1C59-754F-9552-624BD6DA13E4}" srcOrd="0" destOrd="7" presId="urn:microsoft.com/office/officeart/2005/8/layout/default"/>
    <dgm:cxn modelId="{965D83AF-F9C2-1A49-9735-DB686EA6E582}" type="presOf" srcId="{844B0139-F28B-9B4B-9AFB-28BCF169C44C}" destId="{EEA797B9-1C59-754F-9552-624BD6DA13E4}" srcOrd="0" destOrd="5" presId="urn:microsoft.com/office/officeart/2005/8/layout/default"/>
    <dgm:cxn modelId="{48660FB4-456C-3543-BAC2-EEE11B39361E}" type="presOf" srcId="{24BFC205-5FC6-F24E-9707-3FD72A75EEEF}" destId="{621D0C11-6B96-C540-8B6D-D2F05C02031A}" srcOrd="0" destOrd="2" presId="urn:microsoft.com/office/officeart/2005/8/layout/default"/>
    <dgm:cxn modelId="{A5A579B7-F9B7-1646-B41E-F33A598C0793}" type="presOf" srcId="{498BBBE6-E6DB-634B-91A3-1DCF4BAFBF65}" destId="{621D0C11-6B96-C540-8B6D-D2F05C02031A}" srcOrd="0" destOrd="5" presId="urn:microsoft.com/office/officeart/2005/8/layout/default"/>
    <dgm:cxn modelId="{6AC252BC-BB76-8A43-BCFF-13F25B393B19}" srcId="{06259245-4214-CA40-904C-673C7D8086DF}" destId="{F0261B8F-A149-074E-B7F6-63822FAB6B92}" srcOrd="0" destOrd="0" parTransId="{24643BF5-2F93-2941-9188-A0853F481436}" sibTransId="{B3C47206-D72C-604C-90AA-2FD6B0AE8D12}"/>
    <dgm:cxn modelId="{BFA554C0-83A2-954B-962D-9B9DF519DFD0}" type="presOf" srcId="{2B4AF39F-A00B-FD42-9EAD-F79802E34176}" destId="{7BFF385B-D145-4448-9C4C-25BC2F24AD66}" srcOrd="0" destOrd="2" presId="urn:microsoft.com/office/officeart/2005/8/layout/default"/>
    <dgm:cxn modelId="{0F3E2DC3-B364-1F4E-8AF1-90334EC44FC3}" srcId="{06259245-4214-CA40-904C-673C7D8086DF}" destId="{2F3DA666-4BCB-4A4A-9956-A9E682B454FC}" srcOrd="7" destOrd="0" parTransId="{F3685A73-8E6B-084F-AB14-5E6FA69D4265}" sibTransId="{789A8611-53B2-E246-BE6B-DA700B4F1FD3}"/>
    <dgm:cxn modelId="{C86425C4-4787-2A4B-809F-1D66E91579B1}" type="presOf" srcId="{D1D8A722-79ED-5942-900B-0AB5C21159B2}" destId="{5E50C93C-6541-154C-9CB9-F0C2C592B002}" srcOrd="0" destOrd="2" presId="urn:microsoft.com/office/officeart/2005/8/layout/default"/>
    <dgm:cxn modelId="{057AA1C8-68D3-4F4D-89CD-DFF9DAF6F197}" type="presOf" srcId="{90C7EEFD-E21B-8F4C-B9FC-F179D7834E78}" destId="{EEA797B9-1C59-754F-9552-624BD6DA13E4}" srcOrd="0" destOrd="2" presId="urn:microsoft.com/office/officeart/2005/8/layout/default"/>
    <dgm:cxn modelId="{686564D1-6B6A-184E-98D9-B4F7CA62CD2E}" srcId="{4AE7B7C7-E9E6-B14F-8B26-3405A7813A3C}" destId="{A85755B3-9AE6-D242-8CA4-869D3D0D5CBD}" srcOrd="3" destOrd="0" parTransId="{AB66A935-06E1-1E46-84B6-FCDDC5583372}" sibTransId="{07605994-3C09-0E44-B545-082CFA511266}"/>
    <dgm:cxn modelId="{686CB0D2-167E-D84C-A3EC-9DF04C9B3D15}" srcId="{C15D8D53-ECA1-1B4C-A415-8D403317FC1A}" destId="{4AE7B7C7-E9E6-B14F-8B26-3405A7813A3C}" srcOrd="2" destOrd="0" parTransId="{5B03B82D-CBF1-1040-888A-A7B9D3F4F5B9}" sibTransId="{A4DC9E8A-E497-9541-905C-6BF1C355AC71}"/>
    <dgm:cxn modelId="{39FE42D4-927F-EE4B-A6D4-2A1EF0D5F2E0}" srcId="{06259245-4214-CA40-904C-673C7D8086DF}" destId="{844B0139-F28B-9B4B-9AFB-28BCF169C44C}" srcOrd="4" destOrd="0" parTransId="{2078DBE9-5602-404B-B362-905120622A65}" sibTransId="{91D8AE79-CDE4-9248-A0F0-1ADBD6DA246B}"/>
    <dgm:cxn modelId="{2EAF64D7-1F75-C549-902C-D67DA677C4FD}" srcId="{4AE7B7C7-E9E6-B14F-8B26-3405A7813A3C}" destId="{2B4AF39F-A00B-FD42-9EAD-F79802E34176}" srcOrd="1" destOrd="0" parTransId="{0323740D-5BEF-164A-86E3-2962FE43059E}" sibTransId="{E46AF735-328B-984A-8FAA-81835643F7DE}"/>
    <dgm:cxn modelId="{3B95CAE0-60F1-8243-81AD-16A7E168C47E}" type="presOf" srcId="{C1097F95-8523-3E47-A8BB-05BEC311DECA}" destId="{EEA797B9-1C59-754F-9552-624BD6DA13E4}" srcOrd="0" destOrd="3" presId="urn:microsoft.com/office/officeart/2005/8/layout/default"/>
    <dgm:cxn modelId="{1E255AED-5FD4-5840-89C9-B7A5EA5A5693}" srcId="{06259245-4214-CA40-904C-673C7D8086DF}" destId="{E80E3C61-640D-0849-983A-6A711D3D9A95}" srcOrd="5" destOrd="0" parTransId="{03B8618A-6D51-E843-A379-D99B5A04595B}" sibTransId="{AB1D23DE-1BA5-5F4C-90EC-ADF066DC677D}"/>
    <dgm:cxn modelId="{056E4DF7-9B05-6544-9904-D5685A7F9F8D}" type="presOf" srcId="{8A3943AD-B10B-3942-BAF9-D2540CE3D645}" destId="{7BFF385B-D145-4448-9C4C-25BC2F24AD66}" srcOrd="0" destOrd="5" presId="urn:microsoft.com/office/officeart/2005/8/layout/default"/>
    <dgm:cxn modelId="{CAA586F8-C0AA-BB41-A04F-F9638B2D2DBE}" srcId="{4AE7B7C7-E9E6-B14F-8B26-3405A7813A3C}" destId="{F11729D7-023B-A44B-83DD-8DE0A2110988}" srcOrd="5" destOrd="0" parTransId="{2330C74D-3C92-A242-A68E-E13FE64FAFE5}" sibTransId="{3A76B924-4BCD-9946-ACCC-D11E35C94B3E}"/>
    <dgm:cxn modelId="{D838CAFE-F5D1-DE49-AC77-0DFD9F67D33D}" srcId="{06259245-4214-CA40-904C-673C7D8086DF}" destId="{CDA4706F-E8E9-DC4C-AD8B-BA021901F9A8}" srcOrd="6" destOrd="0" parTransId="{35D7BE76-7B46-3C42-B4FE-D4F33E3ABE5B}" sibTransId="{976AE0B3-532E-4D4D-9234-804A93BD6568}"/>
    <dgm:cxn modelId="{E316FA23-B60D-4A41-ADC5-17F527FBD3BF}" type="presParOf" srcId="{9A5ECB5B-E666-6349-B2AF-219FD4BE271F}" destId="{621D0C11-6B96-C540-8B6D-D2F05C02031A}" srcOrd="0" destOrd="0" presId="urn:microsoft.com/office/officeart/2005/8/layout/default"/>
    <dgm:cxn modelId="{C88B7E08-72D2-774B-A20F-E821E7B5E93B}" type="presParOf" srcId="{9A5ECB5B-E666-6349-B2AF-219FD4BE271F}" destId="{3790419F-B9E7-864F-9140-4C2A617695DB}" srcOrd="1" destOrd="0" presId="urn:microsoft.com/office/officeart/2005/8/layout/default"/>
    <dgm:cxn modelId="{0D76287B-C0C1-164C-B7F9-6129972A51DB}" type="presParOf" srcId="{9A5ECB5B-E666-6349-B2AF-219FD4BE271F}" destId="{5E50C93C-6541-154C-9CB9-F0C2C592B002}" srcOrd="2" destOrd="0" presId="urn:microsoft.com/office/officeart/2005/8/layout/default"/>
    <dgm:cxn modelId="{6BDF961E-59AB-3048-9DF9-EAB3253BC47B}" type="presParOf" srcId="{9A5ECB5B-E666-6349-B2AF-219FD4BE271F}" destId="{5F1EBDD5-A2BE-B545-AC08-36945ADC906E}" srcOrd="3" destOrd="0" presId="urn:microsoft.com/office/officeart/2005/8/layout/default"/>
    <dgm:cxn modelId="{09559D9D-DE01-B446-807B-EB243D9918CF}" type="presParOf" srcId="{9A5ECB5B-E666-6349-B2AF-219FD4BE271F}" destId="{7BFF385B-D145-4448-9C4C-25BC2F24AD66}" srcOrd="4" destOrd="0" presId="urn:microsoft.com/office/officeart/2005/8/layout/default"/>
    <dgm:cxn modelId="{7D62617D-DBD7-D74E-9B78-8978C1E8065C}" type="presParOf" srcId="{9A5ECB5B-E666-6349-B2AF-219FD4BE271F}" destId="{CA22F73E-D7C9-E442-968E-66DB1B1FB2DE}" srcOrd="5" destOrd="0" presId="urn:microsoft.com/office/officeart/2005/8/layout/default"/>
    <dgm:cxn modelId="{270E74B2-BE22-9249-B2E7-0DD6DD8172A2}" type="presParOf" srcId="{9A5ECB5B-E666-6349-B2AF-219FD4BE271F}" destId="{EEA797B9-1C59-754F-9552-624BD6DA13E4}" srcOrd="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352F35-0421-44F8-A931-D456464A8673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5BE391-AF9B-4CB1-8A3C-3D8F28E35CE5}">
      <dgm:prSet phldrT="[Text]" custT="1"/>
      <dgm:spPr>
        <a:solidFill>
          <a:schemeClr val="accent6">
            <a:alpha val="6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2800"/>
            <a:t>Level I</a:t>
          </a:r>
        </a:p>
      </dgm:t>
    </dgm:pt>
    <dgm:pt modelId="{EC812A5D-ECEB-483D-9D95-BF3DB95AC719}" type="parTrans" cxnId="{28C92527-E7AC-4033-B24F-813B17325907}">
      <dgm:prSet/>
      <dgm:spPr/>
      <dgm:t>
        <a:bodyPr/>
        <a:lstStyle/>
        <a:p>
          <a:endParaRPr lang="en-US"/>
        </a:p>
      </dgm:t>
    </dgm:pt>
    <dgm:pt modelId="{7013E4EE-7320-4877-ADCA-EADC8182C462}" type="sibTrans" cxnId="{28C92527-E7AC-4033-B24F-813B17325907}">
      <dgm:prSet/>
      <dgm:spPr/>
      <dgm:t>
        <a:bodyPr/>
        <a:lstStyle/>
        <a:p>
          <a:endParaRPr lang="en-US"/>
        </a:p>
      </dgm:t>
    </dgm:pt>
    <dgm:pt modelId="{DC92B127-54A4-4100-89F5-D8F03ECC282B}">
      <dgm:prSet phldrT="[Text]" custT="1"/>
      <dgm:spPr/>
      <dgm:t>
        <a:bodyPr lIns="182880"/>
        <a:lstStyle/>
        <a:p>
          <a:r>
            <a:rPr lang="en-US" sz="2800">
              <a:solidFill>
                <a:schemeClr val="tx1"/>
              </a:solidFill>
            </a:rPr>
            <a:t>Submit the Application</a:t>
          </a:r>
        </a:p>
      </dgm:t>
    </dgm:pt>
    <dgm:pt modelId="{6BDDAE28-C97F-4654-97E1-C8E52B7E32C6}" type="parTrans" cxnId="{0A81F0C6-080A-48D9-A883-7F3ADA98E967}">
      <dgm:prSet/>
      <dgm:spPr/>
      <dgm:t>
        <a:bodyPr/>
        <a:lstStyle/>
        <a:p>
          <a:endParaRPr lang="en-US"/>
        </a:p>
      </dgm:t>
    </dgm:pt>
    <dgm:pt modelId="{EC00587A-9713-43F3-8187-27A90E4FDA92}" type="sibTrans" cxnId="{0A81F0C6-080A-48D9-A883-7F3ADA98E967}">
      <dgm:prSet/>
      <dgm:spPr/>
      <dgm:t>
        <a:bodyPr/>
        <a:lstStyle/>
        <a:p>
          <a:endParaRPr lang="en-US"/>
        </a:p>
      </dgm:t>
    </dgm:pt>
    <dgm:pt modelId="{4047BDBA-9C50-4FEB-A4A5-01CFA6545DC0}">
      <dgm:prSet phldrT="[Text]" custT="1"/>
      <dgm:spPr/>
      <dgm:t>
        <a:bodyPr/>
        <a:lstStyle/>
        <a:p>
          <a:r>
            <a:rPr lang="en-US" sz="1600">
              <a:solidFill>
                <a:schemeClr val="accent3">
                  <a:lumMod val="75000"/>
                </a:schemeClr>
              </a:solidFill>
            </a:rPr>
            <a:t>Application will be made available on the Fund’s website at </a:t>
          </a:r>
          <a:r>
            <a:rPr lang="en-US" sz="1600">
              <a:solidFill>
                <a:schemeClr val="accent3">
                  <a:lumMod val="75000"/>
                </a:schemeClr>
              </a:solidFill>
              <a:highlight>
                <a:srgbClr val="FFFF00"/>
              </a:highlight>
              <a:hlinkClick xmlns:r="http://schemas.openxmlformats.org/officeDocument/2006/relationships" r:id="rId1"/>
            </a:rPr>
            <a:t>https://www.mccombs.utexas.edu/Centers/AIM/TMIA</a:t>
          </a:r>
          <a:endParaRPr lang="en-US" sz="1600">
            <a:highlight>
              <a:srgbClr val="FFFF00"/>
            </a:highlight>
          </a:endParaRPr>
        </a:p>
      </dgm:t>
    </dgm:pt>
    <dgm:pt modelId="{2326B233-2AFA-45F2-8514-71CCCC428717}" type="parTrans" cxnId="{A333B50F-1E56-4F09-902C-CE0CF068AB38}">
      <dgm:prSet/>
      <dgm:spPr/>
      <dgm:t>
        <a:bodyPr/>
        <a:lstStyle/>
        <a:p>
          <a:endParaRPr lang="en-US"/>
        </a:p>
      </dgm:t>
    </dgm:pt>
    <dgm:pt modelId="{89FAB3D4-3BCB-4F30-983F-B9F1560F1C0A}" type="sibTrans" cxnId="{A333B50F-1E56-4F09-902C-CE0CF068AB38}">
      <dgm:prSet/>
      <dgm:spPr/>
      <dgm:t>
        <a:bodyPr/>
        <a:lstStyle/>
        <a:p>
          <a:endParaRPr lang="en-US"/>
        </a:p>
      </dgm:t>
    </dgm:pt>
    <dgm:pt modelId="{2E62B942-76DF-4C8A-8620-4C24F699E566}">
      <dgm:prSet phldrT="[Text]" custT="1"/>
      <dgm:spPr>
        <a:solidFill>
          <a:schemeClr val="accent6">
            <a:alpha val="6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2800"/>
            <a:t>Level II</a:t>
          </a:r>
        </a:p>
      </dgm:t>
    </dgm:pt>
    <dgm:pt modelId="{327BB703-1F69-4ED1-9D3C-7DE1EF7CBCF2}" type="parTrans" cxnId="{91A77E05-6BA3-4873-A0C8-A8A039BC6570}">
      <dgm:prSet/>
      <dgm:spPr/>
      <dgm:t>
        <a:bodyPr/>
        <a:lstStyle/>
        <a:p>
          <a:endParaRPr lang="en-US"/>
        </a:p>
      </dgm:t>
    </dgm:pt>
    <dgm:pt modelId="{24F7ADA5-2E17-4087-AE53-E196FE83E2CA}" type="sibTrans" cxnId="{91A77E05-6BA3-4873-A0C8-A8A039BC6570}">
      <dgm:prSet/>
      <dgm:spPr/>
      <dgm:t>
        <a:bodyPr/>
        <a:lstStyle/>
        <a:p>
          <a:endParaRPr lang="en-US"/>
        </a:p>
      </dgm:t>
    </dgm:pt>
    <dgm:pt modelId="{2A958597-6A13-475A-932D-44D3A54D8B76}">
      <dgm:prSet phldrT="[Text]" custT="1"/>
      <dgm:spPr/>
      <dgm:t>
        <a:bodyPr lIns="182880"/>
        <a:lstStyle/>
        <a:p>
          <a:r>
            <a:rPr lang="en-US" sz="2800">
              <a:solidFill>
                <a:schemeClr val="tx1"/>
              </a:solidFill>
            </a:rPr>
            <a:t>1</a:t>
          </a:r>
          <a:r>
            <a:rPr lang="en-US" sz="2800" baseline="30000">
              <a:solidFill>
                <a:schemeClr val="tx1"/>
              </a:solidFill>
            </a:rPr>
            <a:t>st</a:t>
          </a:r>
          <a:r>
            <a:rPr lang="en-US" sz="2800">
              <a:solidFill>
                <a:schemeClr val="tx1"/>
              </a:solidFill>
            </a:rPr>
            <a:t> Round of Interviews</a:t>
          </a:r>
        </a:p>
      </dgm:t>
    </dgm:pt>
    <dgm:pt modelId="{C623B190-5D7B-49EC-AE96-F1DA7E29398E}" type="parTrans" cxnId="{B8B4D023-057A-4F9D-AAFE-CA73669CF827}">
      <dgm:prSet/>
      <dgm:spPr/>
      <dgm:t>
        <a:bodyPr/>
        <a:lstStyle/>
        <a:p>
          <a:endParaRPr lang="en-US"/>
        </a:p>
      </dgm:t>
    </dgm:pt>
    <dgm:pt modelId="{732036AB-981D-438B-BDC5-FB65C3BA8330}" type="sibTrans" cxnId="{B8B4D023-057A-4F9D-AAFE-CA73669CF827}">
      <dgm:prSet/>
      <dgm:spPr/>
      <dgm:t>
        <a:bodyPr/>
        <a:lstStyle/>
        <a:p>
          <a:endParaRPr lang="en-US"/>
        </a:p>
      </dgm:t>
    </dgm:pt>
    <dgm:pt modelId="{74DDA5C8-0A1C-450B-B006-A1B6A818CF8B}">
      <dgm:prSet phldrT="[Text]" custT="1"/>
      <dgm:spPr/>
      <dgm:t>
        <a:bodyPr/>
        <a:lstStyle/>
        <a:p>
          <a:r>
            <a:rPr lang="en-US" sz="1600" kern="1200">
              <a:solidFill>
                <a:schemeClr val="accent3">
                  <a:lumMod val="75000"/>
                </a:schemeClr>
              </a:solidFill>
            </a:rPr>
            <a:t>25-minute interview with current members of the fund</a:t>
          </a:r>
          <a:endParaRPr lang="en-US" sz="1600" kern="1200"/>
        </a:p>
      </dgm:t>
    </dgm:pt>
    <dgm:pt modelId="{82FCFE46-453A-4655-BACF-6CDEAE8AA030}" type="parTrans" cxnId="{4E43E1A1-EABE-4119-B414-951C64D67CEC}">
      <dgm:prSet/>
      <dgm:spPr/>
      <dgm:t>
        <a:bodyPr/>
        <a:lstStyle/>
        <a:p>
          <a:endParaRPr lang="en-US"/>
        </a:p>
      </dgm:t>
    </dgm:pt>
    <dgm:pt modelId="{9FC19283-1B4B-4417-BC34-6E65BBA99879}" type="sibTrans" cxnId="{4E43E1A1-EABE-4119-B414-951C64D67CEC}">
      <dgm:prSet/>
      <dgm:spPr/>
      <dgm:t>
        <a:bodyPr/>
        <a:lstStyle/>
        <a:p>
          <a:endParaRPr lang="en-US"/>
        </a:p>
      </dgm:t>
    </dgm:pt>
    <dgm:pt modelId="{4D0991F0-475A-4BE6-8CE1-0545CB001827}">
      <dgm:prSet phldrT="[Text]" custT="1"/>
      <dgm:spPr/>
      <dgm:t>
        <a:bodyPr/>
        <a:lstStyle/>
        <a:p>
          <a:r>
            <a:rPr lang="en-US" sz="1600">
              <a:solidFill>
                <a:schemeClr val="accent3">
                  <a:lumMod val="75000"/>
                </a:schemeClr>
              </a:solidFill>
            </a:rPr>
            <a:t>Deadline: Saturday, September 14</a:t>
          </a:r>
          <a:r>
            <a:rPr lang="en-US" sz="1600" baseline="30000">
              <a:solidFill>
                <a:schemeClr val="accent3">
                  <a:lumMod val="75000"/>
                </a:schemeClr>
              </a:solidFill>
            </a:rPr>
            <a:t>th  </a:t>
          </a:r>
          <a:r>
            <a:rPr lang="en-US" sz="1600">
              <a:solidFill>
                <a:schemeClr val="accent3">
                  <a:lumMod val="75000"/>
                </a:schemeClr>
              </a:solidFill>
            </a:rPr>
            <a:t>at 11:59 PM</a:t>
          </a:r>
          <a:endParaRPr lang="en-US" sz="1600"/>
        </a:p>
      </dgm:t>
    </dgm:pt>
    <dgm:pt modelId="{BE45EE98-4DB5-4596-AE44-3D9E6BBD6F0F}" type="parTrans" cxnId="{6455E160-03B5-430A-B7BC-8E409D63ABF8}">
      <dgm:prSet/>
      <dgm:spPr/>
      <dgm:t>
        <a:bodyPr/>
        <a:lstStyle/>
        <a:p>
          <a:endParaRPr lang="en-US"/>
        </a:p>
      </dgm:t>
    </dgm:pt>
    <dgm:pt modelId="{E541E80B-A3B4-4EE9-AB29-553ED101D17A}" type="sibTrans" cxnId="{6455E160-03B5-430A-B7BC-8E409D63ABF8}">
      <dgm:prSet/>
      <dgm:spPr/>
      <dgm:t>
        <a:bodyPr/>
        <a:lstStyle/>
        <a:p>
          <a:endParaRPr lang="en-US"/>
        </a:p>
      </dgm:t>
    </dgm:pt>
    <dgm:pt modelId="{5D55F502-8F34-411C-9DB1-EF9E32E04459}">
      <dgm:prSet phldrT="[Text]" custT="1"/>
      <dgm:spPr/>
      <dgm:t>
        <a:bodyPr/>
        <a:lstStyle/>
        <a:p>
          <a:r>
            <a:rPr lang="en-US" sz="1600">
              <a:solidFill>
                <a:schemeClr val="accent3">
                  <a:lumMod val="75000"/>
                </a:schemeClr>
              </a:solidFill>
            </a:rPr>
            <a:t>Please contact Christian </a:t>
          </a:r>
          <a:r>
            <a:rPr lang="en-US" sz="1600" err="1">
              <a:solidFill>
                <a:schemeClr val="accent3">
                  <a:lumMod val="75000"/>
                </a:schemeClr>
              </a:solidFill>
            </a:rPr>
            <a:t>Enciso</a:t>
          </a:r>
          <a:r>
            <a:rPr lang="en-US" sz="1600">
              <a:solidFill>
                <a:schemeClr val="accent3">
                  <a:lumMod val="75000"/>
                </a:schemeClr>
              </a:solidFill>
            </a:rPr>
            <a:t>, Schuyler Hedberg, Shubham Aggarwal, Matt Jacobs, Joshua Kocher, Kelly </a:t>
          </a:r>
          <a:r>
            <a:rPr lang="en-US" sz="1600" err="1">
              <a:solidFill>
                <a:schemeClr val="accent3">
                  <a:lumMod val="75000"/>
                </a:schemeClr>
              </a:solidFill>
            </a:rPr>
            <a:t>Kamm</a:t>
          </a:r>
          <a:r>
            <a:rPr lang="en-US" sz="1600">
              <a:solidFill>
                <a:schemeClr val="accent3">
                  <a:lumMod val="75000"/>
                </a:schemeClr>
              </a:solidFill>
            </a:rPr>
            <a:t>, or Clemens </a:t>
          </a:r>
          <a:r>
            <a:rPr lang="en-US" sz="1600" err="1">
              <a:solidFill>
                <a:schemeClr val="accent3">
                  <a:lumMod val="75000"/>
                </a:schemeClr>
              </a:solidFill>
            </a:rPr>
            <a:t>Sialm</a:t>
          </a:r>
          <a:r>
            <a:rPr lang="en-US" sz="1600">
              <a:solidFill>
                <a:schemeClr val="accent3">
                  <a:lumMod val="75000"/>
                </a:schemeClr>
              </a:solidFill>
            </a:rPr>
            <a:t> if you have any questions</a:t>
          </a:r>
          <a:endParaRPr lang="en-US" sz="1600"/>
        </a:p>
      </dgm:t>
    </dgm:pt>
    <dgm:pt modelId="{E2A91344-D924-4850-8D8A-5DCA16AFAA42}" type="parTrans" cxnId="{494A4539-04C6-4F70-B604-586D7958997A}">
      <dgm:prSet/>
      <dgm:spPr/>
      <dgm:t>
        <a:bodyPr/>
        <a:lstStyle/>
        <a:p>
          <a:endParaRPr lang="en-US"/>
        </a:p>
      </dgm:t>
    </dgm:pt>
    <dgm:pt modelId="{F699441F-9DA6-490D-AF9C-EE10BA1FA0A8}" type="sibTrans" cxnId="{494A4539-04C6-4F70-B604-586D7958997A}">
      <dgm:prSet/>
      <dgm:spPr/>
      <dgm:t>
        <a:bodyPr/>
        <a:lstStyle/>
        <a:p>
          <a:endParaRPr lang="en-US"/>
        </a:p>
      </dgm:t>
    </dgm:pt>
    <dgm:pt modelId="{ADD88849-2321-AA42-9810-8C7ED7A6A35E}">
      <dgm:prSet phldrT="[Text]" custT="1"/>
      <dgm:spPr/>
      <dgm:t>
        <a:bodyPr/>
        <a:lstStyle/>
        <a:p>
          <a:r>
            <a:rPr lang="en-US" sz="1600" kern="1200">
              <a:solidFill>
                <a:srgbClr val="BF5700">
                  <a:lumMod val="75000"/>
                </a:srgbClr>
              </a:solidFill>
              <a:latin typeface="Calibri"/>
              <a:ea typeface="+mn-ea"/>
              <a:cs typeface="+mn-cs"/>
            </a:rPr>
            <a:t>Interviews held from September 23</a:t>
          </a:r>
          <a:r>
            <a:rPr lang="en-US" sz="1600" kern="1200" baseline="30000">
              <a:solidFill>
                <a:srgbClr val="BF5700">
                  <a:lumMod val="75000"/>
                </a:srgbClr>
              </a:solidFill>
              <a:latin typeface="Calibri"/>
              <a:ea typeface="+mn-ea"/>
              <a:cs typeface="+mn-cs"/>
            </a:rPr>
            <a:t>rd</a:t>
          </a:r>
          <a:r>
            <a:rPr lang="en-US" sz="1600" kern="1200">
              <a:solidFill>
                <a:srgbClr val="BF5700">
                  <a:lumMod val="75000"/>
                </a:srgbClr>
              </a:solidFill>
              <a:latin typeface="Calibri"/>
              <a:ea typeface="+mn-ea"/>
              <a:cs typeface="+mn-cs"/>
            </a:rPr>
            <a:t> through September 26</a:t>
          </a:r>
          <a:r>
            <a:rPr lang="en-US" sz="1600" kern="1200" baseline="30000">
              <a:solidFill>
                <a:srgbClr val="BF5700">
                  <a:lumMod val="75000"/>
                </a:srgbClr>
              </a:solidFill>
              <a:latin typeface="Calibri"/>
              <a:ea typeface="+mn-ea"/>
              <a:cs typeface="+mn-cs"/>
            </a:rPr>
            <a:t>th</a:t>
          </a:r>
          <a:endParaRPr lang="en-US" sz="1600" kern="1200">
            <a:solidFill>
              <a:srgbClr val="BF5700">
                <a:lumMod val="75000"/>
              </a:srgbClr>
            </a:solidFill>
            <a:latin typeface="Calibri"/>
            <a:ea typeface="+mn-ea"/>
            <a:cs typeface="+mn-cs"/>
          </a:endParaRPr>
        </a:p>
      </dgm:t>
    </dgm:pt>
    <dgm:pt modelId="{99075E42-790D-7042-BF42-3F0B1566D2D3}" type="parTrans" cxnId="{1407CF1A-2EA5-044E-9897-D8BAB47E8D1C}">
      <dgm:prSet/>
      <dgm:spPr/>
      <dgm:t>
        <a:bodyPr/>
        <a:lstStyle/>
        <a:p>
          <a:endParaRPr lang="en-US"/>
        </a:p>
      </dgm:t>
    </dgm:pt>
    <dgm:pt modelId="{68915B5A-EDA9-E143-8727-7261DD047877}" type="sibTrans" cxnId="{1407CF1A-2EA5-044E-9897-D8BAB47E8D1C}">
      <dgm:prSet/>
      <dgm:spPr/>
      <dgm:t>
        <a:bodyPr/>
        <a:lstStyle/>
        <a:p>
          <a:endParaRPr lang="en-US"/>
        </a:p>
      </dgm:t>
    </dgm:pt>
    <dgm:pt modelId="{F74DCCDF-F230-F645-845A-3C350D775119}">
      <dgm:prSet phldrT="[Text]" custT="1"/>
      <dgm:spPr/>
      <dgm:t>
        <a:bodyPr/>
        <a:lstStyle/>
        <a:p>
          <a:r>
            <a:rPr lang="en-US" sz="1600" kern="1200">
              <a:solidFill>
                <a:schemeClr val="accent3">
                  <a:lumMod val="75000"/>
                </a:schemeClr>
              </a:solidFill>
            </a:rPr>
            <a:t>Mixture of behavioral, technical, and stock pitch questions</a:t>
          </a:r>
          <a:endParaRPr lang="en-US" sz="1600" kern="1200"/>
        </a:p>
      </dgm:t>
    </dgm:pt>
    <dgm:pt modelId="{F0C5B2B1-837E-684D-BCA3-84476B916262}" type="parTrans" cxnId="{5F8F1A78-DD80-D645-A0DC-EC8EC1A098ED}">
      <dgm:prSet/>
      <dgm:spPr/>
      <dgm:t>
        <a:bodyPr/>
        <a:lstStyle/>
        <a:p>
          <a:endParaRPr lang="en-US"/>
        </a:p>
      </dgm:t>
    </dgm:pt>
    <dgm:pt modelId="{E1504F44-92CB-674A-BE6D-2D8E90FD8369}" type="sibTrans" cxnId="{5F8F1A78-DD80-D645-A0DC-EC8EC1A098ED}">
      <dgm:prSet/>
      <dgm:spPr/>
      <dgm:t>
        <a:bodyPr/>
        <a:lstStyle/>
        <a:p>
          <a:endParaRPr lang="en-US"/>
        </a:p>
      </dgm:t>
    </dgm:pt>
    <dgm:pt modelId="{B59CA5D9-25DE-2144-B563-7AEB3D765F88}">
      <dgm:prSet phldrT="[Text]" custT="1"/>
      <dgm:spPr/>
      <dgm:t>
        <a:bodyPr/>
        <a:lstStyle/>
        <a:p>
          <a:endParaRPr lang="en-US" sz="1600" kern="1200"/>
        </a:p>
      </dgm:t>
    </dgm:pt>
    <dgm:pt modelId="{0F9176FE-1C96-2243-ABBA-72C6202BA57E}" type="parTrans" cxnId="{FF23FDF0-3406-8943-A10F-EA801523C6B9}">
      <dgm:prSet/>
      <dgm:spPr/>
      <dgm:t>
        <a:bodyPr/>
        <a:lstStyle/>
        <a:p>
          <a:endParaRPr lang="en-US"/>
        </a:p>
      </dgm:t>
    </dgm:pt>
    <dgm:pt modelId="{53CE7378-5595-E24E-B506-AEBC1BE6067D}" type="sibTrans" cxnId="{FF23FDF0-3406-8943-A10F-EA801523C6B9}">
      <dgm:prSet/>
      <dgm:spPr/>
      <dgm:t>
        <a:bodyPr/>
        <a:lstStyle/>
        <a:p>
          <a:endParaRPr lang="en-US"/>
        </a:p>
      </dgm:t>
    </dgm:pt>
    <dgm:pt modelId="{40A5F1A3-76EC-CC4E-8CAB-58B1A5C09E25}">
      <dgm:prSet phldrT="[Text]" custT="1"/>
      <dgm:spPr/>
      <dgm:t>
        <a:bodyPr/>
        <a:lstStyle/>
        <a:p>
          <a:endParaRPr lang="en-US" sz="1600" kern="1200"/>
        </a:p>
      </dgm:t>
    </dgm:pt>
    <dgm:pt modelId="{94B764F2-8900-4B40-A064-1B06D52E731B}" type="parTrans" cxnId="{B1F7AC63-AFC9-BB42-89C5-F6B9E41F6337}">
      <dgm:prSet/>
      <dgm:spPr/>
      <dgm:t>
        <a:bodyPr/>
        <a:lstStyle/>
        <a:p>
          <a:endParaRPr lang="en-US"/>
        </a:p>
      </dgm:t>
    </dgm:pt>
    <dgm:pt modelId="{BA8D5D94-1E5B-3E4B-9C8B-ABE8153C4F34}" type="sibTrans" cxnId="{B1F7AC63-AFC9-BB42-89C5-F6B9E41F6337}">
      <dgm:prSet/>
      <dgm:spPr/>
      <dgm:t>
        <a:bodyPr/>
        <a:lstStyle/>
        <a:p>
          <a:endParaRPr lang="en-US"/>
        </a:p>
      </dgm:t>
    </dgm:pt>
    <dgm:pt modelId="{6C9A7429-EACB-2044-AD63-D9EEDB018736}">
      <dgm:prSet phldrT="[Text]" custT="1"/>
      <dgm:spPr/>
      <dgm:t>
        <a:bodyPr/>
        <a:lstStyle/>
        <a:p>
          <a:endParaRPr lang="en-US" sz="1600" kern="1200"/>
        </a:p>
      </dgm:t>
    </dgm:pt>
    <dgm:pt modelId="{E5DBD5FE-1A1E-6548-90EB-A83B0C14007C}" type="parTrans" cxnId="{CEF4D4C7-30B4-3748-88AA-1874B23E3CBE}">
      <dgm:prSet/>
      <dgm:spPr/>
      <dgm:t>
        <a:bodyPr/>
        <a:lstStyle/>
        <a:p>
          <a:endParaRPr lang="en-US"/>
        </a:p>
      </dgm:t>
    </dgm:pt>
    <dgm:pt modelId="{8BC3310B-9DC4-3941-94C8-D4C497DF98EE}" type="sibTrans" cxnId="{CEF4D4C7-30B4-3748-88AA-1874B23E3CBE}">
      <dgm:prSet/>
      <dgm:spPr/>
      <dgm:t>
        <a:bodyPr/>
        <a:lstStyle/>
        <a:p>
          <a:endParaRPr lang="en-US"/>
        </a:p>
      </dgm:t>
    </dgm:pt>
    <dgm:pt modelId="{40BC8F24-96C2-CD48-AC52-A046F10EBFF8}">
      <dgm:prSet phldrT="[Text]" custT="1"/>
      <dgm:spPr/>
      <dgm:t>
        <a:bodyPr/>
        <a:lstStyle/>
        <a:p>
          <a:endParaRPr lang="en-US" sz="1600"/>
        </a:p>
      </dgm:t>
    </dgm:pt>
    <dgm:pt modelId="{2C27F39A-5DB4-2443-87A3-3A3AFF2EE9D1}" type="parTrans" cxnId="{996CC6CE-C97E-E643-8AE8-EDBB4C9CEBFC}">
      <dgm:prSet/>
      <dgm:spPr/>
      <dgm:t>
        <a:bodyPr/>
        <a:lstStyle/>
        <a:p>
          <a:endParaRPr lang="en-US"/>
        </a:p>
      </dgm:t>
    </dgm:pt>
    <dgm:pt modelId="{301AD59C-0997-7544-A12B-3049F0A9BD44}" type="sibTrans" cxnId="{996CC6CE-C97E-E643-8AE8-EDBB4C9CEBFC}">
      <dgm:prSet/>
      <dgm:spPr/>
      <dgm:t>
        <a:bodyPr/>
        <a:lstStyle/>
        <a:p>
          <a:endParaRPr lang="en-US"/>
        </a:p>
      </dgm:t>
    </dgm:pt>
    <dgm:pt modelId="{F7A0CFBD-8E22-46ED-A91B-2E29916D0CF1}" type="pres">
      <dgm:prSet presAssocID="{C6352F35-0421-44F8-A931-D456464A867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9DDE3BE1-1E7D-4827-9ACE-C459CAC71F89}" type="pres">
      <dgm:prSet presAssocID="{645BE391-AF9B-4CB1-8A3C-3D8F28E35CE5}" presName="composite" presStyleCnt="0"/>
      <dgm:spPr/>
    </dgm:pt>
    <dgm:pt modelId="{EEDF3561-FF1F-4C87-94B1-DE9D7AA1C437}" type="pres">
      <dgm:prSet presAssocID="{645BE391-AF9B-4CB1-8A3C-3D8F28E35CE5}" presName="FirstChild" presStyleLbl="revTx" presStyleIdx="0" presStyleCnt="4" custLinFactNeighborX="4826" custLinFactNeighborY="-47156">
        <dgm:presLayoutVars>
          <dgm:chMax val="0"/>
          <dgm:chPref val="0"/>
          <dgm:bulletEnabled val="1"/>
        </dgm:presLayoutVars>
      </dgm:prSet>
      <dgm:spPr/>
    </dgm:pt>
    <dgm:pt modelId="{82B3C91B-DF1C-46E1-9211-CCADF93276C9}" type="pres">
      <dgm:prSet presAssocID="{645BE391-AF9B-4CB1-8A3C-3D8F28E35CE5}" presName="Parent" presStyleLbl="alignNode1" presStyleIdx="0" presStyleCnt="2" custLinFactNeighborY="-2347">
        <dgm:presLayoutVars>
          <dgm:chMax val="3"/>
          <dgm:chPref val="3"/>
          <dgm:bulletEnabled val="1"/>
        </dgm:presLayoutVars>
      </dgm:prSet>
      <dgm:spPr/>
    </dgm:pt>
    <dgm:pt modelId="{6BB0D6C3-FB61-4D59-91D7-1DC96AC132BB}" type="pres">
      <dgm:prSet presAssocID="{645BE391-AF9B-4CB1-8A3C-3D8F28E35CE5}" presName="Accent" presStyleLbl="parChTrans1D1" presStyleIdx="0" presStyleCnt="2" custLinFactNeighborX="-156" custLinFactNeighborY="35278"/>
      <dgm:spPr>
        <a:ln>
          <a:solidFill>
            <a:schemeClr val="accent5"/>
          </a:solidFill>
        </a:ln>
      </dgm:spPr>
    </dgm:pt>
    <dgm:pt modelId="{6DE853F6-B2C5-4D74-8C46-F2BCBDC1DE9D}" type="pres">
      <dgm:prSet presAssocID="{645BE391-AF9B-4CB1-8A3C-3D8F28E35CE5}" presName="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97DB87C5-53C3-4A7A-9DFC-AD48EBDBD689}" type="pres">
      <dgm:prSet presAssocID="{7013E4EE-7320-4877-ADCA-EADC8182C462}" presName="sibTrans" presStyleCnt="0"/>
      <dgm:spPr/>
    </dgm:pt>
    <dgm:pt modelId="{781391A9-DAF0-4104-9FE9-322B19247AF8}" type="pres">
      <dgm:prSet presAssocID="{2E62B942-76DF-4C8A-8620-4C24F699E566}" presName="composite" presStyleCnt="0"/>
      <dgm:spPr/>
    </dgm:pt>
    <dgm:pt modelId="{831A6847-354B-4452-A6E2-55FC49B59C1F}" type="pres">
      <dgm:prSet presAssocID="{2E62B942-76DF-4C8A-8620-4C24F699E566}" presName="FirstChild" presStyleLbl="revTx" presStyleIdx="2" presStyleCnt="4" custLinFactNeighborY="82150">
        <dgm:presLayoutVars>
          <dgm:chMax val="0"/>
          <dgm:chPref val="0"/>
          <dgm:bulletEnabled val="1"/>
        </dgm:presLayoutVars>
      </dgm:prSet>
      <dgm:spPr/>
    </dgm:pt>
    <dgm:pt modelId="{0A0ECE10-627F-4547-BAA6-B45A81D60A34}" type="pres">
      <dgm:prSet presAssocID="{2E62B942-76DF-4C8A-8620-4C24F699E566}" presName="Parent" presStyleLbl="alignNode1" presStyleIdx="1" presStyleCnt="2" custLinFactNeighborY="77920">
        <dgm:presLayoutVars>
          <dgm:chMax val="3"/>
          <dgm:chPref val="3"/>
          <dgm:bulletEnabled val="1"/>
        </dgm:presLayoutVars>
      </dgm:prSet>
      <dgm:spPr/>
    </dgm:pt>
    <dgm:pt modelId="{0B7E2E02-9895-4581-8DF0-43B131C7BEB0}" type="pres">
      <dgm:prSet presAssocID="{2E62B942-76DF-4C8A-8620-4C24F699E566}" presName="Accent" presStyleLbl="parChTrans1D1" presStyleIdx="1" presStyleCnt="2" custLinFactY="673773" custLinFactNeighborY="700000"/>
      <dgm:spPr>
        <a:ln>
          <a:solidFill>
            <a:schemeClr val="accent5"/>
          </a:solidFill>
        </a:ln>
      </dgm:spPr>
    </dgm:pt>
    <dgm:pt modelId="{9A57E8D5-F373-49B4-8DF1-369EA7CE6BA3}" type="pres">
      <dgm:prSet presAssocID="{2E62B942-76DF-4C8A-8620-4C24F699E566}" presName="Child" presStyleLbl="revTx" presStyleIdx="3" presStyleCnt="4" custScaleY="155703" custLinFactNeighborY="80760">
        <dgm:presLayoutVars>
          <dgm:chMax val="0"/>
          <dgm:chPref val="0"/>
          <dgm:bulletEnabled val="1"/>
        </dgm:presLayoutVars>
      </dgm:prSet>
      <dgm:spPr/>
    </dgm:pt>
  </dgm:ptLst>
  <dgm:cxnLst>
    <dgm:cxn modelId="{91A77E05-6BA3-4873-A0C8-A8A039BC6570}" srcId="{C6352F35-0421-44F8-A931-D456464A8673}" destId="{2E62B942-76DF-4C8A-8620-4C24F699E566}" srcOrd="1" destOrd="0" parTransId="{327BB703-1F69-4ED1-9D3C-7DE1EF7CBCF2}" sibTransId="{24F7ADA5-2E17-4087-AE53-E196FE83E2CA}"/>
    <dgm:cxn modelId="{7621F608-1565-1C46-808C-42029DF8E10E}" type="presOf" srcId="{40BC8F24-96C2-CD48-AC52-A046F10EBFF8}" destId="{6DE853F6-B2C5-4D74-8C46-F2BCBDC1DE9D}" srcOrd="0" destOrd="0" presId="urn:microsoft.com/office/officeart/2011/layout/TabList"/>
    <dgm:cxn modelId="{2A826E0A-2A29-844A-B793-470AA2D06091}" type="presOf" srcId="{6C9A7429-EACB-2044-AD63-D9EEDB018736}" destId="{9A57E8D5-F373-49B4-8DF1-369EA7CE6BA3}" srcOrd="0" destOrd="2" presId="urn:microsoft.com/office/officeart/2011/layout/TabList"/>
    <dgm:cxn modelId="{A333B50F-1E56-4F09-902C-CE0CF068AB38}" srcId="{645BE391-AF9B-4CB1-8A3C-3D8F28E35CE5}" destId="{4047BDBA-9C50-4FEB-A4A5-01CFA6545DC0}" srcOrd="2" destOrd="0" parTransId="{2326B233-2AFA-45F2-8514-71CCCC428717}" sibTransId="{89FAB3D4-3BCB-4F30-983F-B9F1560F1C0A}"/>
    <dgm:cxn modelId="{1407CF1A-2EA5-044E-9897-D8BAB47E8D1C}" srcId="{2E62B942-76DF-4C8A-8620-4C24F699E566}" destId="{ADD88849-2321-AA42-9810-8C7ED7A6A35E}" srcOrd="6" destOrd="0" parTransId="{99075E42-790D-7042-BF42-3F0B1566D2D3}" sibTransId="{68915B5A-EDA9-E143-8727-7261DD047877}"/>
    <dgm:cxn modelId="{B8B4D023-057A-4F9D-AAFE-CA73669CF827}" srcId="{2E62B942-76DF-4C8A-8620-4C24F699E566}" destId="{2A958597-6A13-475A-932D-44D3A54D8B76}" srcOrd="0" destOrd="0" parTransId="{C623B190-5D7B-49EC-AE96-F1DA7E29398E}" sibTransId="{732036AB-981D-438B-BDC5-FB65C3BA8330}"/>
    <dgm:cxn modelId="{28C92527-E7AC-4033-B24F-813B17325907}" srcId="{C6352F35-0421-44F8-A931-D456464A8673}" destId="{645BE391-AF9B-4CB1-8A3C-3D8F28E35CE5}" srcOrd="0" destOrd="0" parTransId="{EC812A5D-ECEB-483D-9D95-BF3DB95AC719}" sibTransId="{7013E4EE-7320-4877-ADCA-EADC8182C462}"/>
    <dgm:cxn modelId="{6F0FF42E-36C2-437A-A98B-F621234B29C0}" type="presOf" srcId="{C6352F35-0421-44F8-A931-D456464A8673}" destId="{F7A0CFBD-8E22-46ED-A91B-2E29916D0CF1}" srcOrd="0" destOrd="0" presId="urn:microsoft.com/office/officeart/2011/layout/TabList"/>
    <dgm:cxn modelId="{78B86037-E9EB-0949-8DD0-2FEE801FA771}" type="presOf" srcId="{5D55F502-8F34-411C-9DB1-EF9E32E04459}" destId="{6DE853F6-B2C5-4D74-8C46-F2BCBDC1DE9D}" srcOrd="0" destOrd="3" presId="urn:microsoft.com/office/officeart/2011/layout/TabList"/>
    <dgm:cxn modelId="{494A4539-04C6-4F70-B604-586D7958997A}" srcId="{645BE391-AF9B-4CB1-8A3C-3D8F28E35CE5}" destId="{5D55F502-8F34-411C-9DB1-EF9E32E04459}" srcOrd="4" destOrd="0" parTransId="{E2A91344-D924-4850-8D8A-5DCA16AFAA42}" sibTransId="{F699441F-9DA6-490D-AF9C-EE10BA1FA0A8}"/>
    <dgm:cxn modelId="{6455E160-03B5-430A-B7BC-8E409D63ABF8}" srcId="{645BE391-AF9B-4CB1-8A3C-3D8F28E35CE5}" destId="{4D0991F0-475A-4BE6-8CE1-0545CB001827}" srcOrd="3" destOrd="0" parTransId="{BE45EE98-4DB5-4596-AE44-3D9E6BBD6F0F}" sibTransId="{E541E80B-A3B4-4EE9-AB29-553ED101D17A}"/>
    <dgm:cxn modelId="{B1F7AC63-AFC9-BB42-89C5-F6B9E41F6337}" srcId="{2E62B942-76DF-4C8A-8620-4C24F699E566}" destId="{40A5F1A3-76EC-CC4E-8CAB-58B1A5C09E25}" srcOrd="2" destOrd="0" parTransId="{94B764F2-8900-4B40-A064-1B06D52E731B}" sibTransId="{BA8D5D94-1E5B-3E4B-9C8B-ABE8153C4F34}"/>
    <dgm:cxn modelId="{5F8F1A78-DD80-D645-A0DC-EC8EC1A098ED}" srcId="{2E62B942-76DF-4C8A-8620-4C24F699E566}" destId="{F74DCCDF-F230-F645-845A-3C350D775119}" srcOrd="5" destOrd="0" parTransId="{F0C5B2B1-837E-684D-BCA3-84476B916262}" sibTransId="{E1504F44-92CB-674A-BE6D-2D8E90FD8369}"/>
    <dgm:cxn modelId="{62E7005A-4700-4749-82AD-8E71C7DA4D44}" type="presOf" srcId="{645BE391-AF9B-4CB1-8A3C-3D8F28E35CE5}" destId="{82B3C91B-DF1C-46E1-9211-CCADF93276C9}" srcOrd="0" destOrd="0" presId="urn:microsoft.com/office/officeart/2011/layout/TabList"/>
    <dgm:cxn modelId="{4977DA7E-593A-4444-830C-7126B4F17B8F}" type="presOf" srcId="{2A958597-6A13-475A-932D-44D3A54D8B76}" destId="{831A6847-354B-4452-A6E2-55FC49B59C1F}" srcOrd="0" destOrd="0" presId="urn:microsoft.com/office/officeart/2011/layout/TabList"/>
    <dgm:cxn modelId="{1563D785-2C47-5B4D-B3CA-CC51F5A3BA22}" type="presOf" srcId="{4047BDBA-9C50-4FEB-A4A5-01CFA6545DC0}" destId="{6DE853F6-B2C5-4D74-8C46-F2BCBDC1DE9D}" srcOrd="0" destOrd="1" presId="urn:microsoft.com/office/officeart/2011/layout/TabList"/>
    <dgm:cxn modelId="{4E43E1A1-EABE-4119-B414-951C64D67CEC}" srcId="{2E62B942-76DF-4C8A-8620-4C24F699E566}" destId="{74DDA5C8-0A1C-450B-B006-A1B6A818CF8B}" srcOrd="4" destOrd="0" parTransId="{82FCFE46-453A-4655-BACF-6CDEAE8AA030}" sibTransId="{9FC19283-1B4B-4417-BC34-6E65BBA99879}"/>
    <dgm:cxn modelId="{FD1939B7-E9AA-0247-844A-863533A089C3}" type="presOf" srcId="{ADD88849-2321-AA42-9810-8C7ED7A6A35E}" destId="{9A57E8D5-F373-49B4-8DF1-369EA7CE6BA3}" srcOrd="0" destOrd="5" presId="urn:microsoft.com/office/officeart/2011/layout/TabList"/>
    <dgm:cxn modelId="{5D022BC5-6412-6B4C-9E97-15765901443C}" type="presOf" srcId="{B59CA5D9-25DE-2144-B563-7AEB3D765F88}" destId="{9A57E8D5-F373-49B4-8DF1-369EA7CE6BA3}" srcOrd="0" destOrd="0" presId="urn:microsoft.com/office/officeart/2011/layout/TabList"/>
    <dgm:cxn modelId="{0A81F0C6-080A-48D9-A883-7F3ADA98E967}" srcId="{645BE391-AF9B-4CB1-8A3C-3D8F28E35CE5}" destId="{DC92B127-54A4-4100-89F5-D8F03ECC282B}" srcOrd="0" destOrd="0" parTransId="{6BDDAE28-C97F-4654-97E1-C8E52B7E32C6}" sibTransId="{EC00587A-9713-43F3-8187-27A90E4FDA92}"/>
    <dgm:cxn modelId="{CEF4D4C7-30B4-3748-88AA-1874B23E3CBE}" srcId="{2E62B942-76DF-4C8A-8620-4C24F699E566}" destId="{6C9A7429-EACB-2044-AD63-D9EEDB018736}" srcOrd="3" destOrd="0" parTransId="{E5DBD5FE-1A1E-6548-90EB-A83B0C14007C}" sibTransId="{8BC3310B-9DC4-3941-94C8-D4C497DF98EE}"/>
    <dgm:cxn modelId="{1D0AA6CC-3261-8E4F-9EB6-EC3D54B618B1}" type="presOf" srcId="{74DDA5C8-0A1C-450B-B006-A1B6A818CF8B}" destId="{9A57E8D5-F373-49B4-8DF1-369EA7CE6BA3}" srcOrd="0" destOrd="3" presId="urn:microsoft.com/office/officeart/2011/layout/TabList"/>
    <dgm:cxn modelId="{391C2ECE-D2A9-AA4B-B351-1D6543B8DBC0}" type="presOf" srcId="{40A5F1A3-76EC-CC4E-8CAB-58B1A5C09E25}" destId="{9A57E8D5-F373-49B4-8DF1-369EA7CE6BA3}" srcOrd="0" destOrd="1" presId="urn:microsoft.com/office/officeart/2011/layout/TabList"/>
    <dgm:cxn modelId="{996CC6CE-C97E-E643-8AE8-EDBB4C9CEBFC}" srcId="{645BE391-AF9B-4CB1-8A3C-3D8F28E35CE5}" destId="{40BC8F24-96C2-CD48-AC52-A046F10EBFF8}" srcOrd="1" destOrd="0" parTransId="{2C27F39A-5DB4-2443-87A3-3A3AFF2EE9D1}" sibTransId="{301AD59C-0997-7544-A12B-3049F0A9BD44}"/>
    <dgm:cxn modelId="{62FC7CD4-F143-E243-B9C7-E7A8FDE4C0E3}" type="presOf" srcId="{4D0991F0-475A-4BE6-8CE1-0545CB001827}" destId="{6DE853F6-B2C5-4D74-8C46-F2BCBDC1DE9D}" srcOrd="0" destOrd="2" presId="urn:microsoft.com/office/officeart/2011/layout/TabList"/>
    <dgm:cxn modelId="{674A4FD7-88B8-C044-93E9-8339A2B8D98B}" type="presOf" srcId="{2E62B942-76DF-4C8A-8620-4C24F699E566}" destId="{0A0ECE10-627F-4547-BAA6-B45A81D60A34}" srcOrd="0" destOrd="0" presId="urn:microsoft.com/office/officeart/2011/layout/TabList"/>
    <dgm:cxn modelId="{D455DCDF-1DA6-0E41-9274-3E8A373AC3D6}" type="presOf" srcId="{DC92B127-54A4-4100-89F5-D8F03ECC282B}" destId="{EEDF3561-FF1F-4C87-94B1-DE9D7AA1C437}" srcOrd="0" destOrd="0" presId="urn:microsoft.com/office/officeart/2011/layout/TabList"/>
    <dgm:cxn modelId="{FF23FDF0-3406-8943-A10F-EA801523C6B9}" srcId="{2E62B942-76DF-4C8A-8620-4C24F699E566}" destId="{B59CA5D9-25DE-2144-B563-7AEB3D765F88}" srcOrd="1" destOrd="0" parTransId="{0F9176FE-1C96-2243-ABBA-72C6202BA57E}" sibTransId="{53CE7378-5595-E24E-B506-AEBC1BE6067D}"/>
    <dgm:cxn modelId="{DF133CF5-F0A6-F847-ACFC-6B14C5A5ED62}" type="presOf" srcId="{F74DCCDF-F230-F645-845A-3C350D775119}" destId="{9A57E8D5-F373-49B4-8DF1-369EA7CE6BA3}" srcOrd="0" destOrd="4" presId="urn:microsoft.com/office/officeart/2011/layout/TabList"/>
    <dgm:cxn modelId="{5714A96E-CCA7-1249-B127-7208E09EDA8A}" type="presParOf" srcId="{F7A0CFBD-8E22-46ED-A91B-2E29916D0CF1}" destId="{9DDE3BE1-1E7D-4827-9ACE-C459CAC71F89}" srcOrd="0" destOrd="0" presId="urn:microsoft.com/office/officeart/2011/layout/TabList"/>
    <dgm:cxn modelId="{7F2DE84F-E81B-5D4B-A548-674910885950}" type="presParOf" srcId="{9DDE3BE1-1E7D-4827-9ACE-C459CAC71F89}" destId="{EEDF3561-FF1F-4C87-94B1-DE9D7AA1C437}" srcOrd="0" destOrd="0" presId="urn:microsoft.com/office/officeart/2011/layout/TabList"/>
    <dgm:cxn modelId="{92514FAB-9EAD-B541-87EB-9956D75B94E1}" type="presParOf" srcId="{9DDE3BE1-1E7D-4827-9ACE-C459CAC71F89}" destId="{82B3C91B-DF1C-46E1-9211-CCADF93276C9}" srcOrd="1" destOrd="0" presId="urn:microsoft.com/office/officeart/2011/layout/TabList"/>
    <dgm:cxn modelId="{050FA847-7757-D24F-ADC8-76BF5A21C711}" type="presParOf" srcId="{9DDE3BE1-1E7D-4827-9ACE-C459CAC71F89}" destId="{6BB0D6C3-FB61-4D59-91D7-1DC96AC132BB}" srcOrd="2" destOrd="0" presId="urn:microsoft.com/office/officeart/2011/layout/TabList"/>
    <dgm:cxn modelId="{306DD2F7-F0E2-FF45-B219-3F1CE1C98672}" type="presParOf" srcId="{F7A0CFBD-8E22-46ED-A91B-2E29916D0CF1}" destId="{6DE853F6-B2C5-4D74-8C46-F2BCBDC1DE9D}" srcOrd="1" destOrd="0" presId="urn:microsoft.com/office/officeart/2011/layout/TabList"/>
    <dgm:cxn modelId="{98C3AF6D-1CD5-694A-A61F-378F36071C26}" type="presParOf" srcId="{F7A0CFBD-8E22-46ED-A91B-2E29916D0CF1}" destId="{97DB87C5-53C3-4A7A-9DFC-AD48EBDBD689}" srcOrd="2" destOrd="0" presId="urn:microsoft.com/office/officeart/2011/layout/TabList"/>
    <dgm:cxn modelId="{1472102A-12E6-6C42-8601-0AAEA8FB8243}" type="presParOf" srcId="{F7A0CFBD-8E22-46ED-A91B-2E29916D0CF1}" destId="{781391A9-DAF0-4104-9FE9-322B19247AF8}" srcOrd="3" destOrd="0" presId="urn:microsoft.com/office/officeart/2011/layout/TabList"/>
    <dgm:cxn modelId="{2CAD7B53-37F6-4B4B-AFBE-E15B747715AE}" type="presParOf" srcId="{781391A9-DAF0-4104-9FE9-322B19247AF8}" destId="{831A6847-354B-4452-A6E2-55FC49B59C1F}" srcOrd="0" destOrd="0" presId="urn:microsoft.com/office/officeart/2011/layout/TabList"/>
    <dgm:cxn modelId="{E48D8846-DCA9-4948-93C8-820E2C783D7E}" type="presParOf" srcId="{781391A9-DAF0-4104-9FE9-322B19247AF8}" destId="{0A0ECE10-627F-4547-BAA6-B45A81D60A34}" srcOrd="1" destOrd="0" presId="urn:microsoft.com/office/officeart/2011/layout/TabList"/>
    <dgm:cxn modelId="{6F02350F-EF26-9C4A-9948-3DADF51023F5}" type="presParOf" srcId="{781391A9-DAF0-4104-9FE9-322B19247AF8}" destId="{0B7E2E02-9895-4581-8DF0-43B131C7BEB0}" srcOrd="2" destOrd="0" presId="urn:microsoft.com/office/officeart/2011/layout/TabList"/>
    <dgm:cxn modelId="{500AFF16-2809-844A-AF3F-EC259D34FAF4}" type="presParOf" srcId="{F7A0CFBD-8E22-46ED-A91B-2E29916D0CF1}" destId="{9A57E8D5-F373-49B4-8DF1-369EA7CE6BA3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D0C11-6B96-C540-8B6D-D2F05C02031A}">
      <dsp:nvSpPr>
        <dsp:cNvPr id="0" name=""/>
        <dsp:cNvSpPr/>
      </dsp:nvSpPr>
      <dsp:spPr>
        <a:xfrm>
          <a:off x="979" y="295799"/>
          <a:ext cx="3818350" cy="22910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60960" rIns="18288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Experience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/>
            <a:t>Conducting Due Diligence Research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/>
            <a:t>Performing Risk Reward Analysis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Managing and Allocating a Portfolio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Access to the TMIA Trading room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/>
            <a:t>Utilizing Database Tools (Bloomberg Terminal,  Cap IQ, FactSet)</a:t>
          </a:r>
          <a:endParaRPr lang="en-US" sz="16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/>
        </a:p>
      </dsp:txBody>
      <dsp:txXfrm>
        <a:off x="979" y="295799"/>
        <a:ext cx="3818350" cy="2291010"/>
      </dsp:txXfrm>
    </dsp:sp>
    <dsp:sp modelId="{5E50C93C-6541-154C-9CB9-F0C2C592B002}">
      <dsp:nvSpPr>
        <dsp:cNvPr id="0" name=""/>
        <dsp:cNvSpPr/>
      </dsp:nvSpPr>
      <dsp:spPr>
        <a:xfrm>
          <a:off x="4201164" y="295799"/>
          <a:ext cx="3818350" cy="22910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60960" rIns="18288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Professional Development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Building Frameworks to Approach a Range of Investing Scenarios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Mentorship from Industry Investors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/>
            <a:t>Generating and Pitching Ideas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Public Speaking and Presentation Skills</a:t>
          </a:r>
        </a:p>
      </dsp:txBody>
      <dsp:txXfrm>
        <a:off x="4201164" y="295799"/>
        <a:ext cx="3818350" cy="2291010"/>
      </dsp:txXfrm>
    </dsp:sp>
    <dsp:sp modelId="{7BFF385B-D145-4448-9C4C-25BC2F24AD66}">
      <dsp:nvSpPr>
        <dsp:cNvPr id="0" name=""/>
        <dsp:cNvSpPr/>
      </dsp:nvSpPr>
      <dsp:spPr>
        <a:xfrm>
          <a:off x="979" y="2968645"/>
          <a:ext cx="3818350" cy="22910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60960" rIns="18288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Fund Speaker Series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Wealth Management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Private Equity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Hedge Funds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Mutual Funds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Impact Investing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Market Making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Family Offices</a:t>
          </a:r>
          <a:endParaRPr lang="en-US" sz="1200" kern="1200"/>
        </a:p>
      </dsp:txBody>
      <dsp:txXfrm>
        <a:off x="979" y="2968645"/>
        <a:ext cx="3818350" cy="2291010"/>
      </dsp:txXfrm>
    </dsp:sp>
    <dsp:sp modelId="{EEA797B9-1C59-754F-9552-624BD6DA13E4}">
      <dsp:nvSpPr>
        <dsp:cNvPr id="0" name=""/>
        <dsp:cNvSpPr/>
      </dsp:nvSpPr>
      <dsp:spPr>
        <a:xfrm>
          <a:off x="4201164" y="2968645"/>
          <a:ext cx="3818350" cy="22910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60960" rIns="18288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Networking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480+ Fund Alumni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/>
            <a:t>Goldman Sachs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/>
            <a:t>JP Morgan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/>
            <a:t>Dimensional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/>
            <a:t>PIMCO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/>
            <a:t>UTIMCO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/>
            <a:t>TRS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/>
            <a:t>Invesco</a:t>
          </a:r>
          <a:endParaRPr lang="en-US" sz="36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Wells Fargo</a:t>
          </a:r>
        </a:p>
      </dsp:txBody>
      <dsp:txXfrm>
        <a:off x="4201164" y="2968645"/>
        <a:ext cx="3818350" cy="2291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E2E02-9895-4581-8DF0-43B131C7BEB0}">
      <dsp:nvSpPr>
        <dsp:cNvPr id="0" name=""/>
        <dsp:cNvSpPr/>
      </dsp:nvSpPr>
      <dsp:spPr>
        <a:xfrm>
          <a:off x="0" y="3115173"/>
          <a:ext cx="8131628" cy="0"/>
        </a:xfrm>
        <a:prstGeom prst="line">
          <a:avLst/>
        </a:prstGeom>
        <a:noFill/>
        <a:ln w="425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0D6C3-FB61-4D59-91D7-1DC96AC132BB}">
      <dsp:nvSpPr>
        <dsp:cNvPr id="0" name=""/>
        <dsp:cNvSpPr/>
      </dsp:nvSpPr>
      <dsp:spPr>
        <a:xfrm>
          <a:off x="0" y="660955"/>
          <a:ext cx="8131628" cy="0"/>
        </a:xfrm>
        <a:prstGeom prst="line">
          <a:avLst/>
        </a:prstGeom>
        <a:noFill/>
        <a:ln w="425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DF3561-FF1F-4C87-94B1-DE9D7AA1C437}">
      <dsp:nvSpPr>
        <dsp:cNvPr id="0" name=""/>
        <dsp:cNvSpPr/>
      </dsp:nvSpPr>
      <dsp:spPr>
        <a:xfrm>
          <a:off x="2114223" y="0"/>
          <a:ext cx="6017404" cy="64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53340" rIns="53340" bIns="5334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tx1"/>
              </a:solidFill>
            </a:rPr>
            <a:t>Submit the Application</a:t>
          </a:r>
        </a:p>
      </dsp:txBody>
      <dsp:txXfrm>
        <a:off x="2114223" y="0"/>
        <a:ext cx="6017404" cy="646611"/>
      </dsp:txXfrm>
    </dsp:sp>
    <dsp:sp modelId="{82B3C91B-DF1C-46E1-9211-CCADF93276C9}">
      <dsp:nvSpPr>
        <dsp:cNvPr id="0" name=""/>
        <dsp:cNvSpPr/>
      </dsp:nvSpPr>
      <dsp:spPr>
        <a:xfrm>
          <a:off x="0" y="0"/>
          <a:ext cx="2114223" cy="6466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alpha val="60000"/>
          </a:schemeClr>
        </a:solidFill>
        <a:ln w="425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Level I</a:t>
          </a:r>
        </a:p>
      </dsp:txBody>
      <dsp:txXfrm>
        <a:off x="31571" y="31571"/>
        <a:ext cx="2051081" cy="615040"/>
      </dsp:txXfrm>
    </dsp:sp>
    <dsp:sp modelId="{6DE853F6-B2C5-4D74-8C46-F2BCBDC1DE9D}">
      <dsp:nvSpPr>
        <dsp:cNvPr id="0" name=""/>
        <dsp:cNvSpPr/>
      </dsp:nvSpPr>
      <dsp:spPr>
        <a:xfrm>
          <a:off x="0" y="648255"/>
          <a:ext cx="8131628" cy="1293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3">
                  <a:lumMod val="75000"/>
                </a:schemeClr>
              </a:solidFill>
            </a:rPr>
            <a:t>Application will be made available on the Fund’s website at </a:t>
          </a:r>
          <a:r>
            <a:rPr lang="en-US" sz="1600" kern="1200">
              <a:solidFill>
                <a:schemeClr val="accent3">
                  <a:lumMod val="75000"/>
                </a:schemeClr>
              </a:solidFill>
              <a:highlight>
                <a:srgbClr val="FFFF00"/>
              </a:highlight>
              <a:hlinkClick xmlns:r="http://schemas.openxmlformats.org/officeDocument/2006/relationships" r:id="rId1"/>
            </a:rPr>
            <a:t>https://www.mccombs.utexas.edu/Centers/AIM/TMIA</a:t>
          </a:r>
          <a:endParaRPr lang="en-US" sz="1600" kern="1200">
            <a:highlight>
              <a:srgbClr val="FFFF00"/>
            </a:highligh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3">
                  <a:lumMod val="75000"/>
                </a:schemeClr>
              </a:solidFill>
            </a:rPr>
            <a:t>Deadline: Saturday, September 14</a:t>
          </a:r>
          <a:r>
            <a:rPr lang="en-US" sz="1600" kern="1200" baseline="30000">
              <a:solidFill>
                <a:schemeClr val="accent3">
                  <a:lumMod val="75000"/>
                </a:schemeClr>
              </a:solidFill>
            </a:rPr>
            <a:t>th  </a:t>
          </a:r>
          <a:r>
            <a:rPr lang="en-US" sz="1600" kern="1200">
              <a:solidFill>
                <a:schemeClr val="accent3">
                  <a:lumMod val="75000"/>
                </a:schemeClr>
              </a:solidFill>
            </a:rPr>
            <a:t>at 11:59 PM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3">
                  <a:lumMod val="75000"/>
                </a:schemeClr>
              </a:solidFill>
            </a:rPr>
            <a:t>Please contact Christian </a:t>
          </a:r>
          <a:r>
            <a:rPr lang="en-US" sz="1600" kern="1200" err="1">
              <a:solidFill>
                <a:schemeClr val="accent3">
                  <a:lumMod val="75000"/>
                </a:schemeClr>
              </a:solidFill>
            </a:rPr>
            <a:t>Enciso</a:t>
          </a:r>
          <a:r>
            <a:rPr lang="en-US" sz="1600" kern="1200">
              <a:solidFill>
                <a:schemeClr val="accent3">
                  <a:lumMod val="75000"/>
                </a:schemeClr>
              </a:solidFill>
            </a:rPr>
            <a:t>, Schuyler Hedberg, Shubham Aggarwal, Matt Jacobs, Joshua Kocher, Kelly </a:t>
          </a:r>
          <a:r>
            <a:rPr lang="en-US" sz="1600" kern="1200" err="1">
              <a:solidFill>
                <a:schemeClr val="accent3">
                  <a:lumMod val="75000"/>
                </a:schemeClr>
              </a:solidFill>
            </a:rPr>
            <a:t>Kamm</a:t>
          </a:r>
          <a:r>
            <a:rPr lang="en-US" sz="1600" kern="1200">
              <a:solidFill>
                <a:schemeClr val="accent3">
                  <a:lumMod val="75000"/>
                </a:schemeClr>
              </a:solidFill>
            </a:rPr>
            <a:t>, or Clemens </a:t>
          </a:r>
          <a:r>
            <a:rPr lang="en-US" sz="1600" kern="1200" err="1">
              <a:solidFill>
                <a:schemeClr val="accent3">
                  <a:lumMod val="75000"/>
                </a:schemeClr>
              </a:solidFill>
            </a:rPr>
            <a:t>Sialm</a:t>
          </a:r>
          <a:r>
            <a:rPr lang="en-US" sz="1600" kern="1200">
              <a:solidFill>
                <a:schemeClr val="accent3">
                  <a:lumMod val="75000"/>
                </a:schemeClr>
              </a:solidFill>
            </a:rPr>
            <a:t> if you have any questions</a:t>
          </a:r>
          <a:endParaRPr lang="en-US" sz="1600" kern="1200"/>
        </a:p>
      </dsp:txBody>
      <dsp:txXfrm>
        <a:off x="0" y="648255"/>
        <a:ext cx="8131628" cy="1293417"/>
      </dsp:txXfrm>
    </dsp:sp>
    <dsp:sp modelId="{831A6847-354B-4452-A6E2-55FC49B59C1F}">
      <dsp:nvSpPr>
        <dsp:cNvPr id="0" name=""/>
        <dsp:cNvSpPr/>
      </dsp:nvSpPr>
      <dsp:spPr>
        <a:xfrm>
          <a:off x="2114223" y="2505194"/>
          <a:ext cx="6017404" cy="64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53340" rIns="53340" bIns="5334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tx1"/>
              </a:solidFill>
            </a:rPr>
            <a:t>1</a:t>
          </a:r>
          <a:r>
            <a:rPr lang="en-US" sz="2800" kern="1200" baseline="30000">
              <a:solidFill>
                <a:schemeClr val="tx1"/>
              </a:solidFill>
            </a:rPr>
            <a:t>st</a:t>
          </a:r>
          <a:r>
            <a:rPr lang="en-US" sz="2800" kern="1200">
              <a:solidFill>
                <a:schemeClr val="tx1"/>
              </a:solidFill>
            </a:rPr>
            <a:t> Round of Interviews</a:t>
          </a:r>
        </a:p>
      </dsp:txBody>
      <dsp:txXfrm>
        <a:off x="2114223" y="2505194"/>
        <a:ext cx="6017404" cy="646611"/>
      </dsp:txXfrm>
    </dsp:sp>
    <dsp:sp modelId="{0A0ECE10-627F-4547-BAA6-B45A81D60A34}">
      <dsp:nvSpPr>
        <dsp:cNvPr id="0" name=""/>
        <dsp:cNvSpPr/>
      </dsp:nvSpPr>
      <dsp:spPr>
        <a:xfrm>
          <a:off x="0" y="2477842"/>
          <a:ext cx="2114223" cy="646611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alpha val="60000"/>
          </a:schemeClr>
        </a:solidFill>
        <a:ln w="425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Level II</a:t>
          </a:r>
        </a:p>
      </dsp:txBody>
      <dsp:txXfrm>
        <a:off x="31571" y="2509413"/>
        <a:ext cx="2051081" cy="615040"/>
      </dsp:txXfrm>
    </dsp:sp>
    <dsp:sp modelId="{9A57E8D5-F373-49B4-8DF1-369EA7CE6BA3}">
      <dsp:nvSpPr>
        <dsp:cNvPr id="0" name=""/>
        <dsp:cNvSpPr/>
      </dsp:nvSpPr>
      <dsp:spPr>
        <a:xfrm>
          <a:off x="0" y="2622258"/>
          <a:ext cx="8131628" cy="2013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3">
                  <a:lumMod val="75000"/>
                </a:schemeClr>
              </a:solidFill>
            </a:rPr>
            <a:t>25-minute interview with current members of the fund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3">
                  <a:lumMod val="75000"/>
                </a:schemeClr>
              </a:solidFill>
            </a:rPr>
            <a:t>Mixture of behavioral, technical, and stock pitch questions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BF5700">
                  <a:lumMod val="75000"/>
                </a:srgbClr>
              </a:solidFill>
              <a:latin typeface="Calibri"/>
              <a:ea typeface="+mn-ea"/>
              <a:cs typeface="+mn-cs"/>
            </a:rPr>
            <a:t>Interviews held from September 23</a:t>
          </a:r>
          <a:r>
            <a:rPr lang="en-US" sz="1600" kern="1200" baseline="30000">
              <a:solidFill>
                <a:srgbClr val="BF5700">
                  <a:lumMod val="75000"/>
                </a:srgbClr>
              </a:solidFill>
              <a:latin typeface="Calibri"/>
              <a:ea typeface="+mn-ea"/>
              <a:cs typeface="+mn-cs"/>
            </a:rPr>
            <a:t>rd</a:t>
          </a:r>
          <a:r>
            <a:rPr lang="en-US" sz="1600" kern="1200">
              <a:solidFill>
                <a:srgbClr val="BF5700">
                  <a:lumMod val="75000"/>
                </a:srgbClr>
              </a:solidFill>
              <a:latin typeface="Calibri"/>
              <a:ea typeface="+mn-ea"/>
              <a:cs typeface="+mn-cs"/>
            </a:rPr>
            <a:t> through September 26</a:t>
          </a:r>
          <a:r>
            <a:rPr lang="en-US" sz="1600" kern="1200" baseline="30000">
              <a:solidFill>
                <a:srgbClr val="BF5700">
                  <a:lumMod val="75000"/>
                </a:srgbClr>
              </a:solidFill>
              <a:latin typeface="Calibri"/>
              <a:ea typeface="+mn-ea"/>
              <a:cs typeface="+mn-cs"/>
            </a:rPr>
            <a:t>th</a:t>
          </a:r>
          <a:endParaRPr lang="en-US" sz="1600" kern="1200">
            <a:solidFill>
              <a:srgbClr val="BF5700">
                <a:lumMod val="75000"/>
              </a:srgbClr>
            </a:solidFill>
            <a:latin typeface="Calibri"/>
            <a:ea typeface="+mn-ea"/>
            <a:cs typeface="+mn-cs"/>
          </a:endParaRPr>
        </a:p>
      </dsp:txBody>
      <dsp:txXfrm>
        <a:off x="0" y="2622258"/>
        <a:ext cx="8131628" cy="2013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/>
          <a:lstStyle/>
          <a:p>
            <a:fld id="{31555DB1-8736-42A3-B48D-2B08FB93332A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/>
          <a:lstStyle/>
          <a:p>
            <a:fld id="{5400D380-E0D7-4EB1-B91E-BFCC7DA7F2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31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/>
          <a:lstStyle/>
          <a:p>
            <a:fld id="{0BDB199F-A56C-4049-BA04-1447030960FF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/>
          <a:lstStyle/>
          <a:p>
            <a:fld id="{B3A019F3-8596-4028-9847-CBD3A185B0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7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7444" tIns="43723" rIns="87444" bIns="43723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87444" tIns="43723" rIns="87444" bIns="43723"/>
          <a:lstStyle/>
          <a:p>
            <a:fld id="{B3A019F3-8596-4028-9847-CBD3A185B07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07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7444" tIns="43723" rIns="87444" bIns="43723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87444" tIns="43723" rIns="87444" bIns="43723"/>
          <a:lstStyle/>
          <a:p>
            <a:fld id="{B3A019F3-8596-4028-9847-CBD3A185B07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5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176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A24EB88-1017-4171-ABE2-7D6945607B94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64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176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A24EB88-1017-4171-ABE2-7D6945607B94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41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176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A24EB88-1017-4171-ABE2-7D6945607B94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56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176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A24EB88-1017-4171-ABE2-7D6945607B94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5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7444" tIns="43723" rIns="87444" bIns="43723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87444" tIns="43723" rIns="87444" bIns="43723"/>
          <a:lstStyle/>
          <a:p>
            <a:fld id="{B3A019F3-8596-4028-9847-CBD3A185B07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4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7444" tIns="43723" rIns="87444" bIns="43723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87444" tIns="43723" rIns="87444" bIns="43723"/>
          <a:lstStyle/>
          <a:p>
            <a:fld id="{B3A019F3-8596-4028-9847-CBD3A185B07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5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176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A24EB88-1017-4171-ABE2-7D6945607B94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64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7444" tIns="43723" rIns="87444" bIns="43723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87444" tIns="43723" rIns="87444" bIns="43723"/>
          <a:lstStyle/>
          <a:p>
            <a:fld id="{B3A019F3-8596-4028-9847-CBD3A185B07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57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7444" tIns="43723" rIns="87444" bIns="43723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87444" tIns="43723" rIns="87444" bIns="43723"/>
          <a:lstStyle/>
          <a:p>
            <a:fld id="{B3A019F3-8596-4028-9847-CBD3A185B07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99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Risk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019F3-8596-4028-9847-CBD3A185B07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60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176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A24EB88-1017-4171-ABE2-7D6945607B94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0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7444" tIns="43723" rIns="87444" bIns="43723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87444" tIns="43723" rIns="87444" bIns="43723"/>
          <a:lstStyle/>
          <a:p>
            <a:fld id="{B3A019F3-8596-4028-9847-CBD3A185B07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 userDrawn="1"/>
        </p:nvSpPr>
        <p:spPr>
          <a:xfrm>
            <a:off x="0" y="3200400"/>
            <a:ext cx="9144000" cy="11430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3581400"/>
            <a:ext cx="7239000" cy="533400"/>
          </a:xfrm>
          <a:noFill/>
        </p:spPr>
        <p:txBody>
          <a:bodyPr vert="horz">
            <a:noAutofit/>
          </a:bodyPr>
          <a:lstStyle>
            <a:lvl1pPr algn="l">
              <a:defRPr sz="3000" b="1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228600" y="4706112"/>
            <a:ext cx="6934200" cy="146608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None/>
              <a:defRPr sz="2600" b="0">
                <a:solidFill>
                  <a:schemeClr val="accent4">
                    <a:shade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add author information</a:t>
            </a:r>
          </a:p>
        </p:txBody>
      </p:sp>
      <p:sp>
        <p:nvSpPr>
          <p:cNvPr id="15" name="Rectangle 15"/>
          <p:cNvSpPr>
            <a:spLocks noGrp="1"/>
          </p:cNvSpPr>
          <p:nvPr>
            <p:ph type="sldNum" sz="quarter" idx="11"/>
          </p:nvPr>
        </p:nvSpPr>
        <p:spPr>
          <a:xfrm>
            <a:off x="6477000" y="6477000"/>
            <a:ext cx="1021080" cy="304800"/>
          </a:xfrm>
        </p:spPr>
        <p:txBody>
          <a:bodyPr anchor="ctr"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434340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301752" y="609600"/>
            <a:ext cx="8074152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9"/>
          <p:cNvSpPr>
            <a:spLocks noGrp="1"/>
          </p:cNvSpPr>
          <p:nvPr>
            <p:ph type="dt" sz="half" idx="22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/>
          <a:p>
            <a:pPr algn="r"/>
            <a:endParaRPr lang="en-US"/>
          </a:p>
        </p:txBody>
      </p:sp>
      <p:sp>
        <p:nvSpPr>
          <p:cNvPr id="20" name="Rectangle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19"/>
          </p:nvPr>
        </p:nvSpPr>
        <p:spPr>
          <a:xfrm>
            <a:off x="4419600" y="609600"/>
            <a:ext cx="396240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3"/>
          <p:cNvSpPr>
            <a:spLocks noGrp="1"/>
          </p:cNvSpPr>
          <p:nvPr>
            <p:ph type="dt" sz="half" idx="22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/>
          <a:p>
            <a:pPr algn="r"/>
            <a:endParaRPr lang="en-US"/>
          </a:p>
        </p:txBody>
      </p:sp>
      <p:sp>
        <p:nvSpPr>
          <p:cNvPr id="27" name="Rectangle 2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2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8" name="Rectangle 11"/>
          <p:cNvSpPr>
            <a:spLocks noGrp="1"/>
          </p:cNvSpPr>
          <p:nvPr>
            <p:ph sz="quarter" idx="16"/>
          </p:nvPr>
        </p:nvSpPr>
        <p:spPr>
          <a:xfrm>
            <a:off x="4419600" y="609600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Rectangle 11"/>
          <p:cNvSpPr>
            <a:spLocks noGrp="1"/>
          </p:cNvSpPr>
          <p:nvPr>
            <p:ph sz="quarter" idx="18"/>
          </p:nvPr>
        </p:nvSpPr>
        <p:spPr>
          <a:xfrm>
            <a:off x="4416552" y="2569464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20"/>
          </p:nvPr>
        </p:nvSpPr>
        <p:spPr>
          <a:xfrm>
            <a:off x="4419600" y="4520184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type="dt" sz="half" idx="21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/>
          <a:p>
            <a:pPr algn="r"/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3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1" name="Rectangle 11"/>
          <p:cNvSpPr>
            <a:spLocks noGrp="1"/>
          </p:cNvSpPr>
          <p:nvPr>
            <p:ph sz="quarter" idx="15"/>
          </p:nvPr>
        </p:nvSpPr>
        <p:spPr>
          <a:xfrm>
            <a:off x="4416552" y="609600"/>
            <a:ext cx="39624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0" name="Rectangle 11"/>
          <p:cNvSpPr>
            <a:spLocks noGrp="1"/>
          </p:cNvSpPr>
          <p:nvPr>
            <p:ph sz="quarter" idx="16"/>
          </p:nvPr>
        </p:nvSpPr>
        <p:spPr>
          <a:xfrm>
            <a:off x="304800" y="609600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17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4" name="Rectangle 11"/>
          <p:cNvSpPr>
            <a:spLocks noGrp="1"/>
          </p:cNvSpPr>
          <p:nvPr>
            <p:ph sz="quarter" idx="18"/>
          </p:nvPr>
        </p:nvSpPr>
        <p:spPr>
          <a:xfrm>
            <a:off x="301752" y="2569464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Rectangle 11"/>
          <p:cNvSpPr>
            <a:spLocks noGrp="1"/>
          </p:cNvSpPr>
          <p:nvPr>
            <p:ph sz="quarter" idx="20"/>
          </p:nvPr>
        </p:nvSpPr>
        <p:spPr>
          <a:xfrm>
            <a:off x="304800" y="4520184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type="dt" sz="half" idx="21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/>
          <a:p>
            <a:pPr algn="r"/>
            <a:endParaRPr lang="en-US"/>
          </a:p>
        </p:txBody>
      </p:sp>
      <p:sp>
        <p:nvSpPr>
          <p:cNvPr id="19" name="Rectangle 1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9" name="Rectangle 11"/>
          <p:cNvSpPr>
            <a:spLocks noGrp="1"/>
          </p:cNvSpPr>
          <p:nvPr>
            <p:ph sz="quarter" idx="18"/>
          </p:nvPr>
        </p:nvSpPr>
        <p:spPr>
          <a:xfrm>
            <a:off x="4419600" y="609600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2" name="Rectangle 11"/>
          <p:cNvSpPr>
            <a:spLocks noGrp="1"/>
          </p:cNvSpPr>
          <p:nvPr>
            <p:ph sz="quarter" idx="20"/>
          </p:nvPr>
        </p:nvSpPr>
        <p:spPr>
          <a:xfrm>
            <a:off x="4416552" y="2569464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4" name="Rectangle 11"/>
          <p:cNvSpPr>
            <a:spLocks noGrp="1"/>
          </p:cNvSpPr>
          <p:nvPr>
            <p:ph sz="quarter" idx="22"/>
          </p:nvPr>
        </p:nvSpPr>
        <p:spPr>
          <a:xfrm>
            <a:off x="4419600" y="4520184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6"/>
          <p:cNvSpPr>
            <a:spLocks noGrp="1"/>
          </p:cNvSpPr>
          <p:nvPr>
            <p:ph type="dt" sz="half" idx="23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/>
          <a:p>
            <a:pPr algn="r"/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7848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2" name="Rectangle 11"/>
          <p:cNvSpPr>
            <a:spLocks noGrp="1"/>
          </p:cNvSpPr>
          <p:nvPr>
            <p:ph sz="quarter" idx="16"/>
          </p:nvPr>
        </p:nvSpPr>
        <p:spPr>
          <a:xfrm>
            <a:off x="307848" y="609600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18"/>
          </p:nvPr>
        </p:nvSpPr>
        <p:spPr>
          <a:xfrm>
            <a:off x="304800" y="2569464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7848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8" name="Rectangle 11"/>
          <p:cNvSpPr>
            <a:spLocks noGrp="1"/>
          </p:cNvSpPr>
          <p:nvPr>
            <p:ph sz="quarter" idx="20"/>
          </p:nvPr>
        </p:nvSpPr>
        <p:spPr>
          <a:xfrm>
            <a:off x="307848" y="4520184"/>
            <a:ext cx="3962400" cy="1728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Rectangle 11"/>
          <p:cNvSpPr>
            <a:spLocks noGrp="1"/>
          </p:cNvSpPr>
          <p:nvPr>
            <p:ph sz="quarter" idx="22"/>
          </p:nvPr>
        </p:nvSpPr>
        <p:spPr>
          <a:xfrm>
            <a:off x="4419600" y="609600"/>
            <a:ext cx="396240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Rectangle 11"/>
          <p:cNvSpPr>
            <a:spLocks noGrp="1"/>
          </p:cNvSpPr>
          <p:nvPr>
            <p:ph sz="quarter" idx="24"/>
          </p:nvPr>
        </p:nvSpPr>
        <p:spPr>
          <a:xfrm>
            <a:off x="4416552" y="3547872"/>
            <a:ext cx="3965448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type="dt" sz="half" idx="25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/>
          <a:p>
            <a:pPr algn="r"/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Rectangle 2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b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6"/>
          <p:cNvSpPr/>
          <p:nvPr/>
        </p:nvSpPr>
        <p:spPr>
          <a:xfrm>
            <a:off x="13716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8" name="Rectangle 6"/>
          <p:cNvSpPr/>
          <p:nvPr/>
        </p:nvSpPr>
        <p:spPr>
          <a:xfrm>
            <a:off x="13716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26" name="Rectangle 6"/>
          <p:cNvSpPr/>
          <p:nvPr/>
        </p:nvSpPr>
        <p:spPr>
          <a:xfrm>
            <a:off x="35052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25" name="Rectangle 6"/>
          <p:cNvSpPr/>
          <p:nvPr/>
        </p:nvSpPr>
        <p:spPr>
          <a:xfrm>
            <a:off x="35052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31" name="Rectangle 6"/>
          <p:cNvSpPr/>
          <p:nvPr/>
        </p:nvSpPr>
        <p:spPr>
          <a:xfrm>
            <a:off x="56388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3" name="Rectangle 6"/>
          <p:cNvSpPr/>
          <p:nvPr/>
        </p:nvSpPr>
        <p:spPr>
          <a:xfrm>
            <a:off x="56388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24" name="Rectangle 10"/>
          <p:cNvSpPr>
            <a:spLocks noGrp="1"/>
          </p:cNvSpPr>
          <p:nvPr>
            <p:ph type="pic" sz="quarter" idx="13" hasCustomPrompt="1"/>
          </p:nvPr>
        </p:nvSpPr>
        <p:spPr>
          <a:xfrm>
            <a:off x="1524000" y="1600200"/>
            <a:ext cx="1371600" cy="685800"/>
          </a:xfrm>
        </p:spPr>
        <p:txBody>
          <a:bodyPr/>
          <a:lstStyle/>
          <a:p>
            <a:r>
              <a:rPr lang="en-US"/>
              <a:t>Company</a:t>
            </a:r>
            <a:r>
              <a:rPr lang="en-US" baseline="0"/>
              <a:t> Logo</a:t>
            </a:r>
            <a:endParaRPr lang="en-US"/>
          </a:p>
        </p:txBody>
      </p:sp>
      <p:sp>
        <p:nvSpPr>
          <p:cNvPr id="19" name="Rectangle 10"/>
          <p:cNvSpPr>
            <a:spLocks noGrp="1"/>
          </p:cNvSpPr>
          <p:nvPr>
            <p:ph type="pic" sz="quarter" idx="29" hasCustomPrompt="1"/>
          </p:nvPr>
        </p:nvSpPr>
        <p:spPr>
          <a:xfrm>
            <a:off x="1524000" y="4038600"/>
            <a:ext cx="1371600" cy="685800"/>
          </a:xfrm>
        </p:spPr>
        <p:txBody>
          <a:bodyPr/>
          <a:lstStyle/>
          <a:p>
            <a:r>
              <a:rPr lang="en-US"/>
              <a:t>Company</a:t>
            </a:r>
            <a:r>
              <a:rPr lang="en-US" baseline="0"/>
              <a:t> Logo</a:t>
            </a:r>
            <a:endParaRPr lang="en-US"/>
          </a:p>
        </p:txBody>
      </p:sp>
      <p:sp>
        <p:nvSpPr>
          <p:cNvPr id="27" name="Rectangle 10"/>
          <p:cNvSpPr>
            <a:spLocks noGrp="1"/>
          </p:cNvSpPr>
          <p:nvPr>
            <p:ph type="pic" sz="quarter" idx="17" hasCustomPrompt="1"/>
          </p:nvPr>
        </p:nvSpPr>
        <p:spPr>
          <a:xfrm>
            <a:off x="3657600" y="1600200"/>
            <a:ext cx="1371600" cy="685800"/>
          </a:xfrm>
        </p:spPr>
        <p:txBody>
          <a:bodyPr/>
          <a:lstStyle/>
          <a:p>
            <a:r>
              <a:rPr lang="en-US"/>
              <a:t>Company</a:t>
            </a:r>
            <a:r>
              <a:rPr lang="en-US" baseline="0"/>
              <a:t> Logo</a:t>
            </a: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pic" sz="quarter" idx="30" hasCustomPrompt="1"/>
          </p:nvPr>
        </p:nvSpPr>
        <p:spPr>
          <a:xfrm>
            <a:off x="3657600" y="4038600"/>
            <a:ext cx="1371600" cy="685800"/>
          </a:xfrm>
        </p:spPr>
        <p:txBody>
          <a:bodyPr/>
          <a:lstStyle/>
          <a:p>
            <a:r>
              <a:rPr lang="en-US"/>
              <a:t>Company</a:t>
            </a:r>
            <a:r>
              <a:rPr lang="en-US" baseline="0"/>
              <a:t> Logo</a:t>
            </a:r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pic" sz="quarter" idx="21" hasCustomPrompt="1"/>
          </p:nvPr>
        </p:nvSpPr>
        <p:spPr>
          <a:xfrm>
            <a:off x="5791200" y="1600200"/>
            <a:ext cx="1371600" cy="685800"/>
          </a:xfrm>
        </p:spPr>
        <p:txBody>
          <a:bodyPr/>
          <a:lstStyle/>
          <a:p>
            <a:r>
              <a:rPr lang="en-US"/>
              <a:t>Company</a:t>
            </a:r>
            <a:r>
              <a:rPr lang="en-US" baseline="0"/>
              <a:t> Logo</a:t>
            </a:r>
            <a:endParaRPr lang="en-US"/>
          </a:p>
        </p:txBody>
      </p:sp>
      <p:sp>
        <p:nvSpPr>
          <p:cNvPr id="15" name="Rectangle 10"/>
          <p:cNvSpPr>
            <a:spLocks noGrp="1"/>
          </p:cNvSpPr>
          <p:nvPr>
            <p:ph type="pic" sz="quarter" idx="31" hasCustomPrompt="1"/>
          </p:nvPr>
        </p:nvSpPr>
        <p:spPr>
          <a:xfrm>
            <a:off x="5791200" y="4038600"/>
            <a:ext cx="1371600" cy="685800"/>
          </a:xfrm>
        </p:spPr>
        <p:txBody>
          <a:bodyPr/>
          <a:lstStyle/>
          <a:p>
            <a:r>
              <a:rPr lang="en-US"/>
              <a:t>Company</a:t>
            </a:r>
            <a:r>
              <a:rPr lang="en-US" baseline="0"/>
              <a:t> Logo</a:t>
            </a: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/>
              <a:t>Amount</a:t>
            </a:r>
          </a:p>
        </p:txBody>
      </p:sp>
      <p:sp>
        <p:nvSpPr>
          <p:cNvPr id="28" name="Rectangle 12"/>
          <p:cNvSpPr>
            <a:spLocks noGrp="1"/>
          </p:cNvSpPr>
          <p:nvPr>
            <p:ph type="body" sz="quarter" idx="33" hasCustomPrompt="1"/>
          </p:nvPr>
        </p:nvSpPr>
        <p:spPr>
          <a:xfrm>
            <a:off x="15240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/>
              <a:t>Amount</a:t>
            </a:r>
          </a:p>
        </p:txBody>
      </p:sp>
      <p:sp>
        <p:nvSpPr>
          <p:cNvPr id="30" name="Rectangle 12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/>
              <a:t>Amount</a:t>
            </a:r>
          </a:p>
        </p:txBody>
      </p:sp>
      <p:sp>
        <p:nvSpPr>
          <p:cNvPr id="13" name="Rectangle 12"/>
          <p:cNvSpPr>
            <a:spLocks noGrp="1"/>
          </p:cNvSpPr>
          <p:nvPr>
            <p:ph type="body" sz="quarter" idx="34" hasCustomPrompt="1"/>
          </p:nvPr>
        </p:nvSpPr>
        <p:spPr>
          <a:xfrm>
            <a:off x="36576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/>
              <a:t>Amount</a:t>
            </a:r>
          </a:p>
        </p:txBody>
      </p:sp>
      <p:sp>
        <p:nvSpPr>
          <p:cNvPr id="14" name="Rectangle 12"/>
          <p:cNvSpPr>
            <a:spLocks noGrp="1"/>
          </p:cNvSpPr>
          <p:nvPr>
            <p:ph type="body" sz="quarter" idx="22" hasCustomPrompt="1"/>
          </p:nvPr>
        </p:nvSpPr>
        <p:spPr>
          <a:xfrm>
            <a:off x="57912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/>
              <a:t>Amount</a:t>
            </a:r>
          </a:p>
        </p:txBody>
      </p:sp>
      <p:sp>
        <p:nvSpPr>
          <p:cNvPr id="2" name="Rectangle 12"/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/>
              <a:t>Amount</a:t>
            </a:r>
          </a:p>
        </p:txBody>
      </p:sp>
      <p:sp>
        <p:nvSpPr>
          <p:cNvPr id="44" name="Rectangl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5" name="Rectangle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240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4" name="Rectangl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6576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0" name="Rectangle 11"/>
          <p:cNvSpPr>
            <a:spLocks noGrp="1"/>
          </p:cNvSpPr>
          <p:nvPr>
            <p:ph type="body" sz="quarter" idx="38" hasCustomPrompt="1"/>
          </p:nvPr>
        </p:nvSpPr>
        <p:spPr>
          <a:xfrm>
            <a:off x="36576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8" name="Rectangle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912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3" name="Rectangle 11"/>
          <p:cNvSpPr>
            <a:spLocks noGrp="1"/>
          </p:cNvSpPr>
          <p:nvPr>
            <p:ph type="body" sz="quarter" idx="39" hasCustomPrompt="1"/>
          </p:nvPr>
        </p:nvSpPr>
        <p:spPr>
          <a:xfrm>
            <a:off x="57912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" name="Rectangle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6" name="Rectangle 14"/>
          <p:cNvSpPr>
            <a:spLocks noGrp="1"/>
          </p:cNvSpPr>
          <p:nvPr>
            <p:ph type="body" sz="quarter" idx="41" hasCustomPrompt="1"/>
          </p:nvPr>
        </p:nvSpPr>
        <p:spPr>
          <a:xfrm>
            <a:off x="15240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62" name="Rectangle 14"/>
          <p:cNvSpPr>
            <a:spLocks noGrp="1"/>
          </p:cNvSpPr>
          <p:nvPr>
            <p:ph type="body" sz="quarter" idx="20" hasCustomPrompt="1"/>
          </p:nvPr>
        </p:nvSpPr>
        <p:spPr>
          <a:xfrm>
            <a:off x="36576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7" name="Rectangle 14"/>
          <p:cNvSpPr>
            <a:spLocks noGrp="1"/>
          </p:cNvSpPr>
          <p:nvPr>
            <p:ph type="body" sz="quarter" idx="42" hasCustomPrompt="1"/>
          </p:nvPr>
        </p:nvSpPr>
        <p:spPr>
          <a:xfrm>
            <a:off x="36576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1" name="Rectangle 14"/>
          <p:cNvSpPr>
            <a:spLocks noGrp="1"/>
          </p:cNvSpPr>
          <p:nvPr>
            <p:ph type="body" sz="quarter" idx="24" hasCustomPrompt="1"/>
          </p:nvPr>
        </p:nvSpPr>
        <p:spPr>
          <a:xfrm>
            <a:off x="57912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2" name="Rectangle 14"/>
          <p:cNvSpPr>
            <a:spLocks noGrp="1"/>
          </p:cNvSpPr>
          <p:nvPr>
            <p:ph type="body" sz="quarter" idx="43" hasCustomPrompt="1"/>
          </p:nvPr>
        </p:nvSpPr>
        <p:spPr>
          <a:xfrm>
            <a:off x="57912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9" name="Rectangle 51"/>
          <p:cNvSpPr>
            <a:spLocks noGrp="1"/>
          </p:cNvSpPr>
          <p:nvPr>
            <p:ph type="body" sz="quarter" idx="46"/>
          </p:nvPr>
        </p:nvSpPr>
        <p:spPr>
          <a:xfrm>
            <a:off x="304800" y="381000"/>
            <a:ext cx="8077200" cy="838200"/>
          </a:xfrm>
        </p:spPr>
        <p:txBody>
          <a:bodyPr/>
          <a:lstStyle>
            <a:lvl1pPr>
              <a:defRPr sz="120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2"/>
          <p:cNvSpPr>
            <a:spLocks noGrp="1"/>
          </p:cNvSpPr>
          <p:nvPr>
            <p:ph type="dt" sz="half" idx="47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/>
          <a:p>
            <a:pPr algn="r"/>
            <a:endParaRPr lang="en-US"/>
          </a:p>
        </p:txBody>
      </p:sp>
      <p:sp>
        <p:nvSpPr>
          <p:cNvPr id="43" name="Rectangle 4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Rectangle 45"/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8610600" y="685800"/>
            <a:ext cx="533400" cy="5562600"/>
          </a:xfrm>
          <a:solidFill>
            <a:srgbClr val="A0A0A0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Rectangle 3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152400"/>
            <a:ext cx="7467600" cy="5334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2600" cap="small" baseline="0"/>
            </a:lvl1pPr>
            <a:extLst/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41" name="Rectangle 37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0" y="990600"/>
            <a:ext cx="7467600" cy="5334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2600" cap="small" baseline="0"/>
            </a:lvl1pPr>
            <a:extLst/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49" name="Rectangle 37"/>
          <p:cNvSpPr>
            <a:spLocks noGrp="1"/>
          </p:cNvSpPr>
          <p:nvPr>
            <p:ph type="body" sz="quarter" idx="23" hasCustomPrompt="1"/>
          </p:nvPr>
        </p:nvSpPr>
        <p:spPr>
          <a:xfrm>
            <a:off x="228600" y="1828800"/>
            <a:ext cx="7467600" cy="5334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2600" cap="small" baseline="0"/>
            </a:lvl1pPr>
            <a:extLst/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51" name="Rectangle 37"/>
          <p:cNvSpPr>
            <a:spLocks noGrp="1"/>
          </p:cNvSpPr>
          <p:nvPr>
            <p:ph type="body" sz="quarter" idx="25" hasCustomPrompt="1"/>
          </p:nvPr>
        </p:nvSpPr>
        <p:spPr>
          <a:xfrm>
            <a:off x="228600" y="2667000"/>
            <a:ext cx="7467600" cy="5334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2600" cap="small" baseline="0"/>
            </a:lvl1pPr>
            <a:extLst/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53" name="Rectangle 37"/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3505200"/>
            <a:ext cx="7467600" cy="5334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2600" cap="small" baseline="0"/>
            </a:lvl1pPr>
            <a:extLst/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57" name="Rectangle 37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7467600" cy="5334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2600" cap="small" baseline="0"/>
            </a:lvl1pPr>
            <a:extLst/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8" name="Rectangle 37"/>
          <p:cNvSpPr>
            <a:spLocks noGrp="1"/>
          </p:cNvSpPr>
          <p:nvPr>
            <p:ph type="body" sz="quarter" idx="35" hasCustomPrompt="1"/>
          </p:nvPr>
        </p:nvSpPr>
        <p:spPr>
          <a:xfrm>
            <a:off x="228600" y="5257800"/>
            <a:ext cx="7467600" cy="5334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2600" cap="small" baseline="0"/>
            </a:lvl1pPr>
            <a:extLst/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98" name="Rectangle 37"/>
          <p:cNvSpPr>
            <a:spLocks noGrp="1"/>
          </p:cNvSpPr>
          <p:nvPr>
            <p:ph type="body" sz="quarter" idx="14" hasCustomPrompt="1"/>
          </p:nvPr>
        </p:nvSpPr>
        <p:spPr>
          <a:xfrm>
            <a:off x="7696200" y="152400"/>
            <a:ext cx="762000" cy="533400"/>
          </a:xfr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 algn="ctr">
              <a:buFontTx/>
              <a:buNone/>
              <a:defRPr sz="26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Page #</a:t>
            </a:r>
          </a:p>
        </p:txBody>
      </p:sp>
      <p:sp>
        <p:nvSpPr>
          <p:cNvPr id="42" name="Rectangle 37"/>
          <p:cNvSpPr>
            <a:spLocks noGrp="1"/>
          </p:cNvSpPr>
          <p:nvPr>
            <p:ph type="body" sz="quarter" idx="18" hasCustomPrompt="1"/>
          </p:nvPr>
        </p:nvSpPr>
        <p:spPr>
          <a:xfrm>
            <a:off x="7696200" y="990600"/>
            <a:ext cx="762000" cy="533400"/>
          </a:xfr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 algn="ctr">
              <a:buFontTx/>
              <a:buNone/>
              <a:defRPr sz="26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Page #</a:t>
            </a:r>
          </a:p>
        </p:txBody>
      </p:sp>
      <p:sp>
        <p:nvSpPr>
          <p:cNvPr id="50" name="Rectangle 37"/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1828800"/>
            <a:ext cx="762000" cy="533400"/>
          </a:xfr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 algn="ctr">
              <a:buFontTx/>
              <a:buNone/>
              <a:defRPr sz="26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Page #</a:t>
            </a:r>
          </a:p>
        </p:txBody>
      </p:sp>
      <p:sp>
        <p:nvSpPr>
          <p:cNvPr id="52" name="Rectangle 37"/>
          <p:cNvSpPr>
            <a:spLocks noGrp="1"/>
          </p:cNvSpPr>
          <p:nvPr>
            <p:ph type="body" sz="quarter" idx="26" hasCustomPrompt="1"/>
          </p:nvPr>
        </p:nvSpPr>
        <p:spPr>
          <a:xfrm>
            <a:off x="7696200" y="2667000"/>
            <a:ext cx="762000" cy="533400"/>
          </a:xfr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 algn="ctr">
              <a:buFontTx/>
              <a:buNone/>
              <a:defRPr sz="26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Page #</a:t>
            </a:r>
          </a:p>
        </p:txBody>
      </p:sp>
      <p:sp>
        <p:nvSpPr>
          <p:cNvPr id="54" name="Rectangle 37"/>
          <p:cNvSpPr>
            <a:spLocks noGrp="1"/>
          </p:cNvSpPr>
          <p:nvPr>
            <p:ph type="body" sz="quarter" idx="28" hasCustomPrompt="1"/>
          </p:nvPr>
        </p:nvSpPr>
        <p:spPr>
          <a:xfrm>
            <a:off x="7696200" y="3505200"/>
            <a:ext cx="762000" cy="533400"/>
          </a:xfr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 algn="ctr">
              <a:buFontTx/>
              <a:buNone/>
              <a:defRPr sz="26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Page #</a:t>
            </a:r>
          </a:p>
        </p:txBody>
      </p:sp>
      <p:sp>
        <p:nvSpPr>
          <p:cNvPr id="58" name="Rectangle 37"/>
          <p:cNvSpPr>
            <a:spLocks noGrp="1"/>
          </p:cNvSpPr>
          <p:nvPr>
            <p:ph type="body" sz="quarter" idx="32" hasCustomPrompt="1"/>
          </p:nvPr>
        </p:nvSpPr>
        <p:spPr>
          <a:xfrm>
            <a:off x="7696200" y="4343400"/>
            <a:ext cx="762000" cy="533400"/>
          </a:xfr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 algn="ctr">
              <a:buFontTx/>
              <a:buNone/>
              <a:defRPr sz="26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Page #</a:t>
            </a:r>
          </a:p>
        </p:txBody>
      </p:sp>
      <p:sp>
        <p:nvSpPr>
          <p:cNvPr id="29" name="Rectangle 37"/>
          <p:cNvSpPr>
            <a:spLocks noGrp="1"/>
          </p:cNvSpPr>
          <p:nvPr>
            <p:ph type="body" sz="quarter" idx="36" hasCustomPrompt="1"/>
          </p:nvPr>
        </p:nvSpPr>
        <p:spPr>
          <a:xfrm>
            <a:off x="7696200" y="5257800"/>
            <a:ext cx="762000" cy="533400"/>
          </a:xfr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 algn="ctr">
              <a:buFontTx/>
              <a:buNone/>
              <a:defRPr sz="26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Page #</a:t>
            </a:r>
          </a:p>
        </p:txBody>
      </p:sp>
      <p:sp>
        <p:nvSpPr>
          <p:cNvPr id="33" name="Rectangle 33"/>
          <p:cNvSpPr>
            <a:spLocks noGrp="1"/>
          </p:cNvSpPr>
          <p:nvPr>
            <p:ph type="sldNum" sz="quarter" idx="40"/>
          </p:nvPr>
        </p:nvSpPr>
        <p:spPr>
          <a:xfrm>
            <a:off x="8610600" y="6473952"/>
            <a:ext cx="533400" cy="304800"/>
          </a:xfrm>
        </p:spPr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Rectangle 34"/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200400"/>
            <a:ext cx="9144000" cy="8382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3352800"/>
            <a:ext cx="7239000" cy="533400"/>
          </a:xfrm>
          <a:noFill/>
        </p:spPr>
        <p:txBody>
          <a:bodyPr vert="horz">
            <a:noAutofit/>
          </a:bodyPr>
          <a:lstStyle>
            <a:lvl1pPr algn="l">
              <a:defRPr sz="3000" b="1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2705100" y="6477000"/>
            <a:ext cx="3733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1080" cy="304800"/>
          </a:xfrm>
        </p:spPr>
        <p:txBody>
          <a:bodyPr anchor="ctr"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0362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52400"/>
            <a:ext cx="8077200" cy="5334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8" name="Rectangle 8"/>
          <p:cNvSpPr>
            <a:spLocks noGrp="1"/>
          </p:cNvSpPr>
          <p:nvPr>
            <p:ph type="sldNum" sz="quarter" idx="15"/>
          </p:nvPr>
        </p:nvSpPr>
        <p:spPr>
          <a:xfrm>
            <a:off x="8610600" y="6473952"/>
            <a:ext cx="533400" cy="304800"/>
          </a:xfrm>
        </p:spPr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8"/>
          <p:cNvSpPr>
            <a:spLocks noGrp="1"/>
          </p:cNvSpPr>
          <p:nvPr>
            <p:ph type="sldNum" sz="quarter" idx="11"/>
          </p:nvPr>
        </p:nvSpPr>
        <p:spPr>
          <a:xfrm>
            <a:off x="8610600" y="6473952"/>
            <a:ext cx="533400" cy="304800"/>
          </a:xfrm>
        </p:spPr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152400"/>
            <a:ext cx="8229600" cy="533400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>
              <a:buNone/>
              <a:defRPr sz="2600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228600" y="838200"/>
            <a:ext cx="8229600" cy="5715000"/>
          </a:xfrm>
        </p:spPr>
        <p:txBody>
          <a:bodyPr/>
          <a:lstStyle>
            <a:lvl1pPr marL="182880">
              <a:defRPr/>
            </a:lvl1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10"/>
          <p:cNvSpPr>
            <a:spLocks noGrp="1"/>
          </p:cNvSpPr>
          <p:nvPr>
            <p:ph type="sldNum" sz="quarter" idx="17"/>
          </p:nvPr>
        </p:nvSpPr>
        <p:spPr>
          <a:xfrm>
            <a:off x="8610600" y="6473952"/>
            <a:ext cx="533400" cy="304800"/>
          </a:xfrm>
        </p:spPr>
        <p:txBody>
          <a:bodyPr/>
          <a:lstStyle>
            <a:lvl1pPr>
              <a:defRPr sz="1800" b="1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52400"/>
            <a:ext cx="3965448" cy="5334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buNone/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9" name="Rectangle 11"/>
          <p:cNvSpPr>
            <a:spLocks noGrp="1"/>
          </p:cNvSpPr>
          <p:nvPr>
            <p:ph sz="quarter" idx="15"/>
          </p:nvPr>
        </p:nvSpPr>
        <p:spPr>
          <a:xfrm>
            <a:off x="304800" y="838200"/>
            <a:ext cx="3962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416552" y="152400"/>
            <a:ext cx="3965448" cy="5334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buNone/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7"/>
          </p:nvPr>
        </p:nvSpPr>
        <p:spPr>
          <a:xfrm>
            <a:off x="4416552" y="838200"/>
            <a:ext cx="3962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2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1" name="Rectangle 11"/>
          <p:cNvSpPr>
            <a:spLocks noGrp="1"/>
          </p:cNvSpPr>
          <p:nvPr>
            <p:ph sz="quarter" idx="19"/>
          </p:nvPr>
        </p:nvSpPr>
        <p:spPr>
          <a:xfrm>
            <a:off x="4416552" y="609600"/>
            <a:ext cx="39624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: 1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225552" y="152400"/>
            <a:ext cx="8232648" cy="533400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>
              <a:buNone/>
              <a:defRPr sz="2600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228600" y="838200"/>
            <a:ext cx="4419600" cy="5715000"/>
          </a:xfrm>
        </p:spPr>
        <p:txBody>
          <a:bodyPr/>
          <a:lstStyle>
            <a:lvl1pPr marL="182880">
              <a:defRPr/>
            </a:lvl1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Rectangle 2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800"/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Rectangle 2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228600" y="685800"/>
            <a:ext cx="8229600" cy="5791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8610600" y="6473952"/>
            <a:ext cx="457200" cy="304800"/>
          </a:xfrm>
          <a:prstGeom prst="rect">
            <a:avLst/>
          </a:prstGeom>
        </p:spPr>
        <p:txBody>
          <a:bodyPr vert="horz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  <a:extLst/>
          </a:lstStyle>
          <a:p>
            <a:fld id="{256D3EEF-DE4E-429D-8EC4-DDC531AFF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2705100" y="6477000"/>
            <a:ext cx="3733800" cy="304800"/>
          </a:xfrm>
          <a:prstGeom prst="rect">
            <a:avLst/>
          </a:prstGeom>
        </p:spPr>
        <p:txBody>
          <a:bodyPr vert="horz" anchor="ctr"/>
          <a:lstStyle>
            <a:lvl1pPr algn="ctr">
              <a:defRPr sz="1000">
                <a:solidFill>
                  <a:sysClr val="windowText" lastClr="000000"/>
                </a:solidFill>
              </a:defRPr>
            </a:lvl1pPr>
            <a:extLst/>
          </a:lstStyle>
          <a:p>
            <a:endParaRPr lang="en-US" sz="1000">
              <a:solidFill>
                <a:sysClr val="windowText" lastClr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3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4" r:id="rId1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sz="3000" cap="small" spc="0" baseline="0">
          <a:solidFill>
            <a:schemeClr val="bg1"/>
          </a:solidFill>
          <a:latin typeface="+mj-lt"/>
          <a:ea typeface="+mj-ea"/>
          <a:cs typeface="+mj-cs"/>
        </a:defRPr>
      </a:lvl1pPr>
      <a:extLst/>
    </p:titleStyle>
    <p:bodyStyle>
      <a:lvl1pPr marL="0" marR="0" indent="-182880" algn="l" rtl="0" eaLnBrk="1" latinLnBrk="0" hangingPunct="1">
        <a:spcBef>
          <a:spcPct val="20000"/>
        </a:spcBef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182880" algn="l" rtl="0" eaLnBrk="1" latinLnBrk="0" hangingPunct="1">
        <a:spcBef>
          <a:spcPct val="20000"/>
        </a:spcBef>
        <a:buFont typeface="Verdana" pitchFamily="34" charset="0"/>
        <a:buChar char="◦"/>
        <a:defRPr sz="2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rtl="0" eaLnBrk="1" latinLnBrk="0" hangingPunct="1">
        <a:spcBef>
          <a:spcPct val="20000"/>
        </a:spcBef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rtl="0" eaLnBrk="1" latinLnBrk="0" hangingPunct="1">
        <a:spcBef>
          <a:spcPct val="20000"/>
        </a:spcBef>
        <a:buFont typeface="Verdana" pitchFamily="34" charset="0"/>
        <a:buChar char="◦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rtl="0" eaLnBrk="1" latinLnBrk="0" hangingPunct="1">
        <a:spcBef>
          <a:spcPct val="20000"/>
        </a:spcBef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905B976-5816-471C-B10C-98213A93A56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45CF5E-A74D-9D49-651C-38914C5D1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08" y="826207"/>
            <a:ext cx="5201972" cy="520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4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/>
              <a:t>Background and 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13971B-9A5D-4419-9614-85EA9DE9AEF5}"/>
              </a:ext>
            </a:extLst>
          </p:cNvPr>
          <p:cNvSpPr/>
          <p:nvPr/>
        </p:nvSpPr>
        <p:spPr>
          <a:xfrm>
            <a:off x="4653643" y="2441503"/>
            <a:ext cx="3283016" cy="365449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/>
              <a:t>Endowment Fund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cs typeface="Calibri"/>
              </a:rPr>
              <a:t>Strategic asset allocation Target risk/return goal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cs typeface="Calibri"/>
              </a:rPr>
              <a:t>Mostly in ETFs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1E3CD6-BB77-413D-B757-ACC1D4D9C412}"/>
              </a:ext>
            </a:extLst>
          </p:cNvPr>
          <p:cNvSpPr/>
          <p:nvPr/>
        </p:nvSpPr>
        <p:spPr>
          <a:xfrm>
            <a:off x="696686" y="2441503"/>
            <a:ext cx="3283016" cy="36544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/>
              <a:t>Longhorn Fund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cs typeface="Calibri"/>
              </a:rPr>
              <a:t>Actively managed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cs typeface="Calibri"/>
              </a:rPr>
              <a:t>U.S. Equities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cs typeface="Calibri"/>
              </a:rPr>
              <a:t>Long-only 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cs typeface="Calibri"/>
              </a:rPr>
              <a:t>Benchmarked to S&amp;P500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87935C-C431-411B-A717-02DC196FC782}"/>
              </a:ext>
            </a:extLst>
          </p:cNvPr>
          <p:cNvSpPr txBox="1"/>
          <p:nvPr/>
        </p:nvSpPr>
        <p:spPr>
          <a:xfrm>
            <a:off x="228600" y="987515"/>
            <a:ext cx="82295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cs typeface="Calibri"/>
              </a:rPr>
              <a:t>Texas McCombs Investment Advisers</a:t>
            </a:r>
          </a:p>
          <a:p>
            <a:pPr algn="ctr"/>
            <a:r>
              <a:rPr lang="en-US" sz="2400" b="1">
                <a:cs typeface="Calibri"/>
              </a:rPr>
              <a:t>Total AUM of over $20M*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A701EA-7E0E-4B4C-B603-A0C581CDA261}"/>
              </a:ext>
            </a:extLst>
          </p:cNvPr>
          <p:cNvSpPr txBox="1"/>
          <p:nvPr/>
        </p:nvSpPr>
        <p:spPr>
          <a:xfrm>
            <a:off x="6358849" y="647558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*As of June, 2024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978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15313" y="152400"/>
            <a:ext cx="8256174" cy="533400"/>
          </a:xfrm>
          <a:solidFill>
            <a:schemeClr val="accent1"/>
          </a:solidFill>
          <a:ln>
            <a:noFill/>
          </a:ln>
        </p:spPr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Team Roles Within Each Sector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6160" y="6019800"/>
            <a:ext cx="1683120" cy="518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1EDD6-5396-08BE-9048-B679071FA09E}"/>
              </a:ext>
            </a:extLst>
          </p:cNvPr>
          <p:cNvSpPr txBox="1"/>
          <p:nvPr/>
        </p:nvSpPr>
        <p:spPr>
          <a:xfrm>
            <a:off x="1017720" y="898951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Each student maintain two roles to help run the portfolios</a:t>
            </a:r>
          </a:p>
        </p:txBody>
      </p:sp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AEC91C47-1CBB-2A9A-54A4-A6AB1B02EA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8"/>
          <a:stretch/>
        </p:blipFill>
        <p:spPr>
          <a:xfrm>
            <a:off x="794048" y="5627750"/>
            <a:ext cx="7459859" cy="986442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34B55E-39A6-AF86-EDB4-6A451AE2F59C}"/>
              </a:ext>
            </a:extLst>
          </p:cNvPr>
          <p:cNvSpPr txBox="1"/>
          <p:nvPr/>
        </p:nvSpPr>
        <p:spPr>
          <a:xfrm>
            <a:off x="2784765" y="5366196"/>
            <a:ext cx="5458968" cy="26155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ptos"/>
              </a:rPr>
              <a:t>Research Analyst Roles</a:t>
            </a:r>
            <a:endParaRPr lang="en-US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203DB7-2321-65F1-D064-395310117D5C}"/>
              </a:ext>
            </a:extLst>
          </p:cNvPr>
          <p:cNvSpPr/>
          <p:nvPr/>
        </p:nvSpPr>
        <p:spPr>
          <a:xfrm>
            <a:off x="4454020" y="1788569"/>
            <a:ext cx="3931920" cy="33500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82880" tIns="45720" rIns="182880" bIns="45720" rtlCol="0" anchor="t"/>
          <a:lstStyle/>
          <a:p>
            <a:pPr algn="ctr"/>
            <a:r>
              <a:rPr lang="en-US" sz="1600" b="1" u="sng" dirty="0"/>
              <a:t>Research Analyst</a:t>
            </a:r>
          </a:p>
          <a:p>
            <a:pPr algn="ctr"/>
            <a:endParaRPr lang="en-US" sz="1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Longhorn Fund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Consumer Discretionary &amp; Staples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Healthcare &amp; Finance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</a:rPr>
              <a:t>Technology and Communications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Develop new strategies and mechanics for the Fund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Perform Due Diligence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Analyze current market trend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Identify opportunities and new ideas to include into the Fund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08122-6404-16DE-1CD4-CA7D51E85638}"/>
              </a:ext>
            </a:extLst>
          </p:cNvPr>
          <p:cNvSpPr/>
          <p:nvPr/>
        </p:nvSpPr>
        <p:spPr>
          <a:xfrm>
            <a:off x="297440" y="1788569"/>
            <a:ext cx="3931920" cy="33500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182880" bIns="45720" rtlCol="0" anchor="t"/>
          <a:lstStyle/>
          <a:p>
            <a:pPr algn="ctr"/>
            <a:r>
              <a:rPr lang="en-US" sz="1600" b="1" u="sng" kern="0" dirty="0">
                <a:solidFill>
                  <a:prstClr val="white"/>
                </a:solidFill>
              </a:rPr>
              <a:t>Operations</a:t>
            </a:r>
          </a:p>
          <a:p>
            <a:pPr algn="ctr"/>
            <a:endParaRPr lang="en-US" sz="100" b="1" u="sng" kern="0" dirty="0">
              <a:solidFill>
                <a:prstClr val="white"/>
              </a:solidFill>
            </a:endParaRP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en-US" sz="1600" kern="0" dirty="0">
                <a:solidFill>
                  <a:prstClr val="white"/>
                </a:solidFill>
              </a:rPr>
              <a:t>Roles designed to support the overall business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</a:rPr>
              <a:t>PM Longhorn Fund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</a:rPr>
              <a:t>PM Endowment Fund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</a:rPr>
              <a:t>Business Development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</a:rPr>
              <a:t>Flex Roles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en-US" sz="1600" kern="0" dirty="0">
                <a:solidFill>
                  <a:prstClr val="white"/>
                </a:solidFill>
              </a:rPr>
              <a:t>Report performance to investors</a:t>
            </a:r>
            <a:r>
              <a:rPr lang="en-US" sz="1600" kern="0">
                <a:solidFill>
                  <a:prstClr val="white"/>
                </a:solidFill>
              </a:rPr>
              <a:t>/client</a:t>
            </a:r>
            <a:endParaRPr lang="en-US" sz="1600" kern="0" dirty="0">
              <a:solidFill>
                <a:prstClr val="white"/>
              </a:solidFill>
            </a:endParaRP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en-US" sz="1600" kern="0" dirty="0"/>
              <a:t>Ensure compliance with mandate</a:t>
            </a:r>
            <a:r>
              <a:rPr lang="en-US" sz="1600" b="1" kern="0" dirty="0"/>
              <a:t>s</a:t>
            </a:r>
            <a:endParaRPr lang="en-US" sz="1600" b="1" kern="0" dirty="0">
              <a:cs typeface="Calibri"/>
            </a:endParaRPr>
          </a:p>
          <a:p>
            <a:pPr marL="285750" indent="-285750">
              <a:buFont typeface="Arial,Sans-Serif" pitchFamily="34" charset="0"/>
              <a:buChar char="•"/>
              <a:defRPr/>
            </a:pPr>
            <a:r>
              <a:rPr lang="en-US" sz="1600" kern="0" dirty="0">
                <a:ea typeface="+mn-lt"/>
                <a:cs typeface="+mn-lt"/>
              </a:rPr>
              <a:t>Execute trades and monitor price targets</a:t>
            </a:r>
          </a:p>
          <a:p>
            <a:pPr marL="285750" indent="-285750">
              <a:buFont typeface="Arial,Sans-Serif" pitchFamily="34" charset="0"/>
              <a:buChar char="•"/>
              <a:defRPr/>
            </a:pPr>
            <a:r>
              <a:rPr lang="en-US" sz="1600" kern="0" dirty="0">
                <a:ea typeface="+mn-lt"/>
                <a:cs typeface="+mn-lt"/>
              </a:rPr>
              <a:t>Maintain databases and brokerage accounts</a:t>
            </a:r>
            <a:endParaRPr lang="en-US" sz="20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28C3F-0DFE-A7F5-4560-C98AF9F1DE0B}"/>
              </a:ext>
            </a:extLst>
          </p:cNvPr>
          <p:cNvSpPr txBox="1"/>
          <p:nvPr/>
        </p:nvSpPr>
        <p:spPr>
          <a:xfrm>
            <a:off x="357630" y="5632987"/>
            <a:ext cx="457200" cy="969264"/>
          </a:xfrm>
          <a:prstGeom prst="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ptos"/>
              </a:rPr>
              <a:t>Ops</a:t>
            </a:r>
            <a:endParaRPr lang="en-US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007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15313" y="152400"/>
            <a:ext cx="8256174" cy="533400"/>
          </a:xfrm>
          <a:solidFill>
            <a:schemeClr val="tx2"/>
          </a:solidFill>
          <a:ln>
            <a:noFill/>
          </a:ln>
        </p:spPr>
        <p:txBody>
          <a:bodyPr/>
          <a:lstStyle/>
          <a:p>
            <a:r>
              <a:rPr lang="en-US"/>
              <a:t>Background and Structure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225973" y="671826"/>
            <a:ext cx="8229600" cy="2268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accent3">
                    <a:lumMod val="75000"/>
                  </a:schemeClr>
                </a:solidFill>
              </a:rPr>
              <a:t>The fund is split into sector teams, each seeking to answer the question: </a:t>
            </a:r>
          </a:p>
          <a:p>
            <a:pPr marL="0" indent="0" algn="ctr">
              <a:buNone/>
            </a:pPr>
            <a:r>
              <a:rPr lang="en-US" sz="2000" b="1">
                <a:solidFill>
                  <a:schemeClr val="accent3">
                    <a:lumMod val="75000"/>
                  </a:schemeClr>
                </a:solidFill>
              </a:rPr>
              <a:t>What is the market not pricing in?</a:t>
            </a:r>
          </a:p>
          <a:p>
            <a:endParaRPr lang="en-US" sz="200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00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00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1322C-3E97-46A3-8E88-6F1C93027CCD}"/>
              </a:ext>
            </a:extLst>
          </p:cNvPr>
          <p:cNvSpPr/>
          <p:nvPr/>
        </p:nvSpPr>
        <p:spPr>
          <a:xfrm>
            <a:off x="309903" y="1441151"/>
            <a:ext cx="3747087" cy="25321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Consumer </a:t>
            </a:r>
          </a:p>
          <a:p>
            <a:pPr algn="ctr"/>
            <a:r>
              <a:rPr lang="en-US" sz="2400"/>
              <a:t>Discretionary </a:t>
            </a:r>
          </a:p>
          <a:p>
            <a:pPr algn="ctr"/>
            <a:r>
              <a:rPr lang="en-US" sz="2400"/>
              <a:t>&amp; Staples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F10BC3-6033-4D05-927C-3941229C15DA}"/>
              </a:ext>
            </a:extLst>
          </p:cNvPr>
          <p:cNvSpPr/>
          <p:nvPr/>
        </p:nvSpPr>
        <p:spPr>
          <a:xfrm>
            <a:off x="4608786" y="1447509"/>
            <a:ext cx="3747087" cy="253213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Energy</a:t>
            </a:r>
            <a:br>
              <a:rPr lang="en-US" sz="2400"/>
            </a:br>
            <a:r>
              <a:rPr lang="en-US" sz="2400"/>
              <a:t>Industrials</a:t>
            </a:r>
            <a:br>
              <a:rPr lang="en-US" sz="2400"/>
            </a:br>
            <a:r>
              <a:rPr lang="en-US" sz="2400"/>
              <a:t>Materials</a:t>
            </a:r>
            <a:br>
              <a:rPr lang="en-US" sz="2400"/>
            </a:br>
            <a:r>
              <a:rPr lang="en-US" sz="2400"/>
              <a:t>Utilities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8CF4DE-C064-4D9E-B7E8-4C616FF9EE3D}"/>
              </a:ext>
            </a:extLst>
          </p:cNvPr>
          <p:cNvSpPr/>
          <p:nvPr/>
        </p:nvSpPr>
        <p:spPr>
          <a:xfrm>
            <a:off x="309903" y="4173464"/>
            <a:ext cx="3747087" cy="253213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Technology</a:t>
            </a:r>
            <a:br>
              <a:rPr lang="en-US" sz="2400"/>
            </a:br>
            <a:r>
              <a:rPr lang="en-US" sz="2400"/>
              <a:t>Communications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36A19E-92F0-4AF9-A94C-8A6BDB767D15}"/>
              </a:ext>
            </a:extLst>
          </p:cNvPr>
          <p:cNvSpPr/>
          <p:nvPr/>
        </p:nvSpPr>
        <p:spPr>
          <a:xfrm>
            <a:off x="4608785" y="4173464"/>
            <a:ext cx="3747087" cy="25321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Healthcare</a:t>
            </a:r>
          </a:p>
          <a:p>
            <a:pPr algn="ctr"/>
            <a:r>
              <a:rPr lang="en-US" sz="2400"/>
              <a:t> Finance</a:t>
            </a:r>
          </a:p>
        </p:txBody>
      </p:sp>
      <p:pic>
        <p:nvPicPr>
          <p:cNvPr id="7" name="Graphic 6" descr="Cell Tower with solid fill">
            <a:extLst>
              <a:ext uri="{FF2B5EF4-FFF2-40B4-BE49-F238E27FC236}">
                <a16:creationId xmlns:a16="http://schemas.microsoft.com/office/drawing/2014/main" id="{83ECAAB7-C9F8-E652-013E-7FAF6213C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2590" y="4206121"/>
            <a:ext cx="914400" cy="914400"/>
          </a:xfrm>
          <a:prstGeom prst="rect">
            <a:avLst/>
          </a:prstGeom>
        </p:spPr>
      </p:pic>
      <p:pic>
        <p:nvPicPr>
          <p:cNvPr id="9" name="Graphic 8" descr="Medical with solid fill">
            <a:extLst>
              <a:ext uri="{FF2B5EF4-FFF2-40B4-BE49-F238E27FC236}">
                <a16:creationId xmlns:a16="http://schemas.microsoft.com/office/drawing/2014/main" id="{24F0B56B-F806-AF96-F9B3-9359D3584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5401" y="4116495"/>
            <a:ext cx="914400" cy="914400"/>
          </a:xfrm>
          <a:prstGeom prst="rect">
            <a:avLst/>
          </a:prstGeom>
        </p:spPr>
      </p:pic>
      <p:pic>
        <p:nvPicPr>
          <p:cNvPr id="15" name="Graphic 14" descr="Wind Turbines with solid fill">
            <a:extLst>
              <a:ext uri="{FF2B5EF4-FFF2-40B4-BE49-F238E27FC236}">
                <a16:creationId xmlns:a16="http://schemas.microsoft.com/office/drawing/2014/main" id="{89E658A6-47E7-DC12-5D35-75069D485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28187" y="1527390"/>
            <a:ext cx="914400" cy="914400"/>
          </a:xfrm>
          <a:prstGeom prst="rect">
            <a:avLst/>
          </a:prstGeom>
        </p:spPr>
      </p:pic>
      <p:pic>
        <p:nvPicPr>
          <p:cNvPr id="17" name="Graphic 16" descr="Warehouse with solid fill">
            <a:extLst>
              <a:ext uri="{FF2B5EF4-FFF2-40B4-BE49-F238E27FC236}">
                <a16:creationId xmlns:a16="http://schemas.microsoft.com/office/drawing/2014/main" id="{A63A31F7-323D-8B6B-2326-F43D505BC4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31703" y="14411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77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/>
              <a:t>Faculty Mentors &amp; Student Mentors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8606153" y="6486084"/>
            <a:ext cx="457200" cy="304800"/>
          </a:xfrm>
          <a:prstGeom prst="rect">
            <a:avLst/>
          </a:prstGeom>
        </p:spPr>
        <p:txBody>
          <a:bodyPr vert="horz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6" name="object 14"/>
          <p:cNvSpPr txBox="1"/>
          <p:nvPr/>
        </p:nvSpPr>
        <p:spPr>
          <a:xfrm rot="5400000">
            <a:off x="7249208" y="1779660"/>
            <a:ext cx="3221889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00"/>
              </a:lnSpc>
              <a:spcBef>
                <a:spcPts val="160"/>
              </a:spcBef>
            </a:pPr>
            <a:r>
              <a:rPr lang="en-US" sz="4500" baseline="1820">
                <a:solidFill>
                  <a:srgbClr val="FEFFFE"/>
                </a:solidFill>
                <a:cs typeface="Calibri"/>
              </a:rPr>
              <a:t>SECTOR COVERAGE</a:t>
            </a:r>
            <a:endParaRPr lang="en-US" sz="3000"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95828F-24C6-16E9-0F16-7887570457C5}"/>
              </a:ext>
            </a:extLst>
          </p:cNvPr>
          <p:cNvGrpSpPr/>
          <p:nvPr/>
        </p:nvGrpSpPr>
        <p:grpSpPr>
          <a:xfrm>
            <a:off x="2885243" y="1071822"/>
            <a:ext cx="2651760" cy="1553850"/>
            <a:chOff x="2205994" y="812790"/>
            <a:chExt cx="3341716" cy="20109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C64C67-FEB0-76FB-7DB4-3EDAF237BE64}"/>
                </a:ext>
              </a:extLst>
            </p:cNvPr>
            <p:cNvSpPr/>
            <p:nvPr/>
          </p:nvSpPr>
          <p:spPr>
            <a:xfrm rot="5400000">
              <a:off x="2913500" y="512055"/>
              <a:ext cx="2010968" cy="2612437"/>
            </a:xfrm>
            <a:prstGeom prst="rect">
              <a:avLst/>
            </a:prstGeom>
            <a:solidFill>
              <a:srgbClr val="A0A0A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56"/>
            <a:stretch/>
          </p:blipFill>
          <p:spPr>
            <a:xfrm>
              <a:off x="3410304" y="949948"/>
              <a:ext cx="933096" cy="12457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AD50F2-CD3F-BF2C-2510-F44CDD4C4E01}"/>
                </a:ext>
              </a:extLst>
            </p:cNvPr>
            <p:cNvSpPr txBox="1"/>
            <p:nvPr/>
          </p:nvSpPr>
          <p:spPr>
            <a:xfrm>
              <a:off x="2205994" y="2207788"/>
              <a:ext cx="3341716" cy="567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Clemens </a:t>
              </a:r>
              <a:r>
                <a:rPr lang="en-US" sz="1200" b="1" err="1">
                  <a:solidFill>
                    <a:schemeClr val="bg1"/>
                  </a:solidFill>
                </a:rPr>
                <a:t>Sialm</a:t>
              </a:r>
              <a:endParaRPr lang="en-US" sz="1200" b="1">
                <a:solidFill>
                  <a:schemeClr val="bg1"/>
                </a:solidFill>
              </a:endParaRPr>
            </a:p>
            <a:p>
              <a:pPr algn="ctr"/>
              <a:r>
                <a:rPr lang="en-US" sz="1000" b="1">
                  <a:solidFill>
                    <a:schemeClr val="bg1"/>
                  </a:solidFill>
                </a:rPr>
                <a:t>Director, AIM Investment Center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D71FE14-7145-5A84-C0F5-58B7093BAE23}"/>
              </a:ext>
            </a:extLst>
          </p:cNvPr>
          <p:cNvGrpSpPr/>
          <p:nvPr/>
        </p:nvGrpSpPr>
        <p:grpSpPr>
          <a:xfrm>
            <a:off x="1967888" y="3350452"/>
            <a:ext cx="2194560" cy="1554480"/>
            <a:chOff x="310851" y="3998026"/>
            <a:chExt cx="3341716" cy="23462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D49E1F-8285-BE35-274B-563594566E79}"/>
                </a:ext>
              </a:extLst>
            </p:cNvPr>
            <p:cNvSpPr/>
            <p:nvPr/>
          </p:nvSpPr>
          <p:spPr>
            <a:xfrm rot="5400000">
              <a:off x="774744" y="3647151"/>
              <a:ext cx="2346250" cy="3048000"/>
            </a:xfrm>
            <a:prstGeom prst="rect">
              <a:avLst/>
            </a:prstGeom>
            <a:solidFill>
              <a:srgbClr val="A0A0A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5BF26D-14BA-32DE-1439-4A9A0052A5A9}"/>
                </a:ext>
              </a:extLst>
            </p:cNvPr>
            <p:cNvSpPr txBox="1"/>
            <p:nvPr/>
          </p:nvSpPr>
          <p:spPr>
            <a:xfrm>
              <a:off x="310851" y="5489513"/>
              <a:ext cx="334171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Joshua Kocher</a:t>
              </a:r>
            </a:p>
            <a:p>
              <a:pPr algn="ctr"/>
              <a:r>
                <a:rPr lang="en-US" sz="1000" b="1">
                  <a:solidFill>
                    <a:schemeClr val="bg1"/>
                  </a:solidFill>
                </a:rPr>
                <a:t>CEO, Texas McCombs Investment Advisers 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F03A7BB-3129-58F7-37D3-7BA581A96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5" r="13045"/>
            <a:stretch/>
          </p:blipFill>
          <p:spPr bwMode="auto">
            <a:xfrm>
              <a:off x="1450008" y="4109646"/>
              <a:ext cx="1056661" cy="1412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5A01540-64AB-E637-1F93-60F0F07BBA57}"/>
              </a:ext>
            </a:extLst>
          </p:cNvPr>
          <p:cNvSpPr/>
          <p:nvPr/>
        </p:nvSpPr>
        <p:spPr>
          <a:xfrm>
            <a:off x="2015215" y="5458436"/>
            <a:ext cx="4391816" cy="1212616"/>
          </a:xfrm>
          <a:prstGeom prst="rect">
            <a:avLst/>
          </a:prstGeom>
          <a:solidFill>
            <a:srgbClr val="A0A0A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effectLst/>
                <a:latin typeface=".SF NS"/>
              </a:rPr>
              <a:t>Student mentors from the 2025 fund manager class will guide and support the 2026 cohort, ensuring effective knowledge transfer, skill development, and a smooth transition throughout the semester.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17C340-3718-2AD3-EEE1-FB54F73A5722}"/>
              </a:ext>
            </a:extLst>
          </p:cNvPr>
          <p:cNvGrpSpPr/>
          <p:nvPr/>
        </p:nvGrpSpPr>
        <p:grpSpPr>
          <a:xfrm>
            <a:off x="4358031" y="3350452"/>
            <a:ext cx="2194560" cy="1554480"/>
            <a:chOff x="4626487" y="3441083"/>
            <a:chExt cx="2194560" cy="158324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027983-B9C9-FA3D-DAF5-5F163BC21AAD}"/>
                </a:ext>
              </a:extLst>
            </p:cNvPr>
            <p:cNvGrpSpPr/>
            <p:nvPr/>
          </p:nvGrpSpPr>
          <p:grpSpPr>
            <a:xfrm>
              <a:off x="4626487" y="3441083"/>
              <a:ext cx="2194560" cy="1583243"/>
              <a:chOff x="310851" y="3998026"/>
              <a:chExt cx="3341716" cy="236500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1DB4F95-5A9A-D1AC-BAB7-C34A92BBC5B7}"/>
                  </a:ext>
                </a:extLst>
              </p:cNvPr>
              <p:cNvSpPr/>
              <p:nvPr/>
            </p:nvSpPr>
            <p:spPr>
              <a:xfrm rot="5400000">
                <a:off x="774744" y="3647151"/>
                <a:ext cx="2346250" cy="3048000"/>
              </a:xfrm>
              <a:prstGeom prst="rect">
                <a:avLst/>
              </a:prstGeom>
              <a:solidFill>
                <a:srgbClr val="A0A0A0">
                  <a:alpha val="6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C0CEF43-0E66-0DFF-D261-3D524AA15FC4}"/>
                  </a:ext>
                </a:extLst>
              </p:cNvPr>
              <p:cNvSpPr txBox="1"/>
              <p:nvPr/>
            </p:nvSpPr>
            <p:spPr>
              <a:xfrm>
                <a:off x="310851" y="5489513"/>
                <a:ext cx="3341716" cy="873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chemeClr val="bg1"/>
                    </a:solidFill>
                  </a:rPr>
                  <a:t>Kelly </a:t>
                </a:r>
                <a:r>
                  <a:rPr lang="en-US" sz="1200" b="1" err="1">
                    <a:solidFill>
                      <a:schemeClr val="bg1"/>
                    </a:solidFill>
                  </a:rPr>
                  <a:t>Kamm</a:t>
                </a:r>
                <a:endParaRPr lang="en-US" sz="1200" b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000" b="1">
                    <a:solidFill>
                      <a:schemeClr val="bg1"/>
                    </a:solidFill>
                  </a:rPr>
                  <a:t>VP, Texas McCombs Investment Advisers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DBEFAB7-E2B8-4540-96C6-52C6558B5C08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071" y="3518691"/>
              <a:ext cx="694944" cy="941832"/>
            </a:xfrm>
            <a:prstGeom prst="rect">
              <a:avLst/>
            </a:prstGeom>
          </p:spPr>
        </p:pic>
      </p:grp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60C6CE2C-51A3-1DC9-6E38-A50DA3B12E8E}"/>
              </a:ext>
            </a:extLst>
          </p:cNvPr>
          <p:cNvCxnSpPr>
            <a:stCxn id="14" idx="3"/>
            <a:endCxn id="19" idx="1"/>
          </p:cNvCxnSpPr>
          <p:nvPr/>
        </p:nvCxnSpPr>
        <p:spPr>
          <a:xfrm rot="5400000">
            <a:off x="3281361" y="2387257"/>
            <a:ext cx="724780" cy="120161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36044907-1642-8AFD-8BB2-3059AD45E091}"/>
              </a:ext>
            </a:extLst>
          </p:cNvPr>
          <p:cNvCxnSpPr>
            <a:cxnSpLocks/>
            <a:stCxn id="14" idx="3"/>
            <a:endCxn id="25" idx="1"/>
          </p:cNvCxnSpPr>
          <p:nvPr/>
        </p:nvCxnSpPr>
        <p:spPr>
          <a:xfrm rot="16200000" flipH="1">
            <a:off x="4476432" y="2393796"/>
            <a:ext cx="724780" cy="118853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D820DA10-22DE-87E2-64E1-70CA8E84AA75}"/>
              </a:ext>
            </a:extLst>
          </p:cNvPr>
          <p:cNvCxnSpPr>
            <a:stCxn id="19" idx="3"/>
            <a:endCxn id="5" idx="0"/>
          </p:cNvCxnSpPr>
          <p:nvPr/>
        </p:nvCxnSpPr>
        <p:spPr>
          <a:xfrm rot="16200000" flipH="1">
            <a:off x="3350282" y="4597595"/>
            <a:ext cx="553504" cy="116817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A5A9467A-7ACE-F5D9-12A2-8BE886DBF647}"/>
              </a:ext>
            </a:extLst>
          </p:cNvPr>
          <p:cNvCxnSpPr>
            <a:stCxn id="26" idx="2"/>
            <a:endCxn id="5" idx="0"/>
          </p:cNvCxnSpPr>
          <p:nvPr/>
        </p:nvCxnSpPr>
        <p:spPr>
          <a:xfrm rot="5400000">
            <a:off x="4556465" y="4559590"/>
            <a:ext cx="553504" cy="124418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442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0"/>
          </p:nvPr>
        </p:nvSpPr>
        <p:spPr>
          <a:xfrm>
            <a:off x="8610600" y="6477000"/>
            <a:ext cx="533400" cy="304800"/>
          </a:xfrm>
        </p:spPr>
        <p:txBody>
          <a:bodyPr/>
          <a:lstStyle/>
          <a:p>
            <a:fld id="{256D3EEF-DE4E-429D-8EC4-DDC531AFF58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5D4626-9F69-40CB-824D-0588B614E4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2120344"/>
            <a:ext cx="7467600" cy="533400"/>
          </a:xfrm>
          <a:solidFill>
            <a:schemeClr val="accent4"/>
          </a:solidFill>
        </p:spPr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Fund Manager Experience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3C92751-EE45-43BB-8152-B0C4709982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8600" y="2958544"/>
            <a:ext cx="7467600" cy="533400"/>
          </a:xfrm>
          <a:solidFill>
            <a:schemeClr val="accent4"/>
          </a:solidFill>
        </p:spPr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Background and Structure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5ED779C-CAF3-4513-9DD5-DC2101D7BD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8600" y="4634944"/>
            <a:ext cx="7467600" cy="53340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Frequently Asked Questions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74723D8-DAF6-4E0B-A0F1-9CEE52D63B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8600" y="3796744"/>
            <a:ext cx="7467600" cy="533400"/>
          </a:xfrm>
          <a:solidFill>
            <a:schemeClr val="accent3"/>
          </a:solidFill>
        </p:spPr>
        <p:txBody>
          <a:bodyPr vert="horz" lIns="91440" tIns="45720" rIns="91440" bIns="4572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Application Process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021A65DF-01B4-40EA-8134-C887790F3D66}"/>
              </a:ext>
            </a:extLst>
          </p:cNvPr>
          <p:cNvSpPr txBox="1">
            <a:spLocks/>
          </p:cNvSpPr>
          <p:nvPr/>
        </p:nvSpPr>
        <p:spPr>
          <a:xfrm>
            <a:off x="7696200" y="21203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R="0" indent="-182880" algn="ctr" eaLnBrk="1" hangingPunct="1">
              <a:spcBef>
                <a:spcPct val="20000"/>
              </a:spcBef>
              <a:buFontTx/>
              <a:buNone/>
              <a:defRPr sz="2600" i="1" kern="0">
                <a:solidFill>
                  <a:schemeClr val="bg1"/>
                </a:solidFill>
              </a:defRPr>
            </a:lvl1pPr>
            <a:lvl2pPr marL="742950" indent="-182880" eaLnBrk="1" hangingPunct="1">
              <a:spcBef>
                <a:spcPct val="20000"/>
              </a:spcBef>
              <a:buFont typeface="Verdana" pitchFamily="34" charset="0"/>
              <a:buChar char="◦"/>
              <a:defRPr sz="2200"/>
            </a:lvl2pPr>
            <a:lvl3pPr marL="1143000" indent="-182880" eaLnBrk="1" hangingPunct="1">
              <a:spcBef>
                <a:spcPct val="20000"/>
              </a:spcBef>
              <a:buFont typeface="Arial" pitchFamily="34" charset="0"/>
              <a:buChar char="•"/>
              <a:defRPr sz="2000"/>
            </a:lvl3pPr>
            <a:lvl4pPr marL="1600200" indent="-182880" eaLnBrk="1" hangingPunct="1">
              <a:spcBef>
                <a:spcPct val="20000"/>
              </a:spcBef>
              <a:buFont typeface="Verdana" pitchFamily="34" charset="0"/>
              <a:buChar char="◦"/>
            </a:lvl4pPr>
            <a:lvl5pPr marL="2057400" indent="-182880" eaLnBrk="1" hangingPunct="1">
              <a:spcBef>
                <a:spcPct val="20000"/>
              </a:spcBef>
              <a:buFont typeface="Arial" pitchFamily="34" charset="0"/>
              <a:buChar char="•"/>
            </a:lvl5pPr>
            <a:lvl6pPr marL="2514600" indent="-228600" eaLnBrk="1" hangingPunct="1">
              <a:spcBef>
                <a:spcPct val="20000"/>
              </a:spcBef>
              <a:buChar char="•"/>
              <a:defRPr sz="2000"/>
            </a:lvl6pPr>
            <a:lvl7pPr marL="2971800" indent="-228600" eaLnBrk="1" hangingPunct="1">
              <a:spcBef>
                <a:spcPct val="20000"/>
              </a:spcBef>
              <a:buChar char="•"/>
              <a:defRPr sz="2000"/>
            </a:lvl7pPr>
            <a:lvl8pPr marL="3429000" indent="-228600" eaLnBrk="1" hangingPunct="1">
              <a:spcBef>
                <a:spcPct val="20000"/>
              </a:spcBef>
              <a:buChar char="•"/>
              <a:defRPr sz="2000"/>
            </a:lvl8pPr>
            <a:lvl9pPr marL="3886200" indent="-228600" eaLnBrk="1" hangingPunct="1">
              <a:spcBef>
                <a:spcPct val="20000"/>
              </a:spcBef>
              <a:buChar char="•"/>
              <a:defRPr sz="2000"/>
            </a:lvl9pPr>
            <a:extLst/>
          </a:lstStyle>
          <a:p>
            <a:r>
              <a:rPr lang="en-US"/>
              <a:t>4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9FAD1E0F-D4C7-4705-8911-C8ED17574BF6}"/>
              </a:ext>
            </a:extLst>
          </p:cNvPr>
          <p:cNvSpPr txBox="1">
            <a:spLocks/>
          </p:cNvSpPr>
          <p:nvPr/>
        </p:nvSpPr>
        <p:spPr>
          <a:xfrm>
            <a:off x="7692887" y="3796744"/>
            <a:ext cx="762000" cy="533400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R="0" indent="-182880" algn="ctr" eaLnBrk="1" hangingPunct="1">
              <a:spcBef>
                <a:spcPct val="20000"/>
              </a:spcBef>
              <a:buFontTx/>
              <a:buNone/>
              <a:defRPr sz="2600" i="1" kern="0">
                <a:solidFill>
                  <a:schemeClr val="bg1"/>
                </a:solidFill>
              </a:defRPr>
            </a:lvl1pPr>
            <a:lvl2pPr marL="742950" indent="-182880" eaLnBrk="1" hangingPunct="1">
              <a:spcBef>
                <a:spcPct val="20000"/>
              </a:spcBef>
              <a:buFont typeface="Verdana" pitchFamily="34" charset="0"/>
              <a:buChar char="◦"/>
              <a:defRPr sz="2200"/>
            </a:lvl2pPr>
            <a:lvl3pPr marL="1143000" indent="-182880" eaLnBrk="1" hangingPunct="1">
              <a:spcBef>
                <a:spcPct val="20000"/>
              </a:spcBef>
              <a:buFont typeface="Arial" pitchFamily="34" charset="0"/>
              <a:buChar char="•"/>
              <a:defRPr sz="2000"/>
            </a:lvl3pPr>
            <a:lvl4pPr marL="1600200" indent="-182880" eaLnBrk="1" hangingPunct="1">
              <a:spcBef>
                <a:spcPct val="20000"/>
              </a:spcBef>
              <a:buFont typeface="Verdana" pitchFamily="34" charset="0"/>
              <a:buChar char="◦"/>
            </a:lvl4pPr>
            <a:lvl5pPr marL="2057400" indent="-182880" eaLnBrk="1" hangingPunct="1">
              <a:spcBef>
                <a:spcPct val="20000"/>
              </a:spcBef>
              <a:buFont typeface="Arial" pitchFamily="34" charset="0"/>
              <a:buChar char="•"/>
            </a:lvl5pPr>
            <a:lvl6pPr marL="2514600" indent="-228600" eaLnBrk="1" hangingPunct="1">
              <a:spcBef>
                <a:spcPct val="20000"/>
              </a:spcBef>
              <a:buChar char="•"/>
              <a:defRPr sz="2000"/>
            </a:lvl6pPr>
            <a:lvl7pPr marL="2971800" indent="-228600" eaLnBrk="1" hangingPunct="1">
              <a:spcBef>
                <a:spcPct val="20000"/>
              </a:spcBef>
              <a:buChar char="•"/>
              <a:defRPr sz="2000"/>
            </a:lvl7pPr>
            <a:lvl8pPr marL="3429000" indent="-228600" eaLnBrk="1" hangingPunct="1">
              <a:spcBef>
                <a:spcPct val="20000"/>
              </a:spcBef>
              <a:buChar char="•"/>
              <a:defRPr sz="2000"/>
            </a:lvl8pPr>
            <a:lvl9pPr marL="3886200" indent="-228600" eaLnBrk="1" hangingPunct="1">
              <a:spcBef>
                <a:spcPct val="20000"/>
              </a:spcBef>
              <a:buChar char="•"/>
              <a:defRPr sz="2000"/>
            </a:lvl9pPr>
            <a:extLst/>
          </a:lstStyle>
          <a:p>
            <a:r>
              <a:rPr lang="en-US"/>
              <a:t>14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46190D18-6120-4E39-B8D5-62954F003EC2}"/>
              </a:ext>
            </a:extLst>
          </p:cNvPr>
          <p:cNvSpPr txBox="1">
            <a:spLocks/>
          </p:cNvSpPr>
          <p:nvPr/>
        </p:nvSpPr>
        <p:spPr>
          <a:xfrm>
            <a:off x="7692887" y="46349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L="0" marR="0" indent="-182880" algn="ctr" rtl="0" eaLnBrk="1" latinLnBrk="0" hangingPunct="1">
              <a:spcBef>
                <a:spcPct val="2000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kern="0"/>
              <a:t>17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2D4D9776-FF2C-4EC6-AE42-4FEAB2E52213}"/>
              </a:ext>
            </a:extLst>
          </p:cNvPr>
          <p:cNvSpPr txBox="1">
            <a:spLocks/>
          </p:cNvSpPr>
          <p:nvPr/>
        </p:nvSpPr>
        <p:spPr>
          <a:xfrm>
            <a:off x="7692887" y="29585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L="0" marR="0" indent="-182880" algn="ctr" rtl="0" eaLnBrk="1" latinLnBrk="0" hangingPunct="1">
              <a:spcBef>
                <a:spcPct val="2000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kern="0"/>
              <a:t>8</a:t>
            </a:r>
          </a:p>
        </p:txBody>
      </p:sp>
      <p:pic>
        <p:nvPicPr>
          <p:cNvPr id="39" name="Picture 38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327C97D2-BD62-45CE-9EB6-1A61AD26A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0"/>
          <a:stretch/>
        </p:blipFill>
        <p:spPr>
          <a:xfrm>
            <a:off x="2983947" y="112866"/>
            <a:ext cx="2659272" cy="18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13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FEA9408-7287-3D32-E38A-3921AE5DD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683560"/>
              </p:ext>
            </p:extLst>
          </p:nvPr>
        </p:nvGraphicFramePr>
        <p:xfrm>
          <a:off x="326571" y="1040752"/>
          <a:ext cx="8131628" cy="463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Recruiting Process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/>
              <a:t>Application and Recruiting Process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93605-F3D0-536A-9E8B-5FC855DC434D}"/>
              </a:ext>
            </a:extLst>
          </p:cNvPr>
          <p:cNvSpPr txBox="1"/>
          <p:nvPr/>
        </p:nvSpPr>
        <p:spPr>
          <a:xfrm>
            <a:off x="228600" y="5791060"/>
            <a:ext cx="822959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spcAft>
                <a:spcPts val="900"/>
              </a:spcAft>
              <a:buNone/>
            </a:pPr>
            <a:r>
              <a:rPr lang="en-US" sz="3200" b="1">
                <a:solidFill>
                  <a:schemeClr val="accent3">
                    <a:lumMod val="75000"/>
                  </a:schemeClr>
                </a:solidFill>
                <a:cs typeface="Calibri"/>
              </a:rPr>
              <a:t>Class of 2026 Announcement Mid-October!</a:t>
            </a:r>
          </a:p>
        </p:txBody>
      </p:sp>
    </p:spTree>
    <p:extLst>
      <p:ext uri="{BB962C8B-B14F-4D97-AF65-F5344CB8AC3E}">
        <p14:creationId xmlns:p14="http://schemas.microsoft.com/office/powerpoint/2010/main" val="4022239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0"/>
          </p:nvPr>
        </p:nvSpPr>
        <p:spPr>
          <a:xfrm>
            <a:off x="8610600" y="6477000"/>
            <a:ext cx="533400" cy="304800"/>
          </a:xfrm>
        </p:spPr>
        <p:txBody>
          <a:bodyPr/>
          <a:lstStyle/>
          <a:p>
            <a:fld id="{256D3EEF-DE4E-429D-8EC4-DDC531AFF58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5D4626-9F69-40CB-824D-0588B614E4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2120344"/>
            <a:ext cx="7467600" cy="533400"/>
          </a:xfrm>
          <a:solidFill>
            <a:schemeClr val="accent4"/>
          </a:solidFill>
        </p:spPr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Fund Manager Experience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3C92751-EE45-43BB-8152-B0C4709982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8600" y="2958544"/>
            <a:ext cx="7467600" cy="533400"/>
          </a:xfrm>
          <a:solidFill>
            <a:schemeClr val="accent4"/>
          </a:solidFill>
        </p:spPr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Background and Structure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5ED779C-CAF3-4513-9DD5-DC2101D7BD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8600" y="4634944"/>
            <a:ext cx="7467600" cy="533400"/>
          </a:xfrm>
          <a:solidFill>
            <a:schemeClr val="accent3"/>
          </a:solidFill>
        </p:spPr>
        <p:txBody>
          <a:bodyPr vert="horz" lIns="91440" tIns="45720" rIns="91440" bIns="4572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Frequently Asked Questions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74723D8-DAF6-4E0B-A0F1-9CEE52D63B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8600" y="3796744"/>
            <a:ext cx="7467600" cy="53340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Application Process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021A65DF-01B4-40EA-8134-C887790F3D66}"/>
              </a:ext>
            </a:extLst>
          </p:cNvPr>
          <p:cNvSpPr txBox="1">
            <a:spLocks/>
          </p:cNvSpPr>
          <p:nvPr/>
        </p:nvSpPr>
        <p:spPr>
          <a:xfrm>
            <a:off x="7696200" y="21203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R="0" indent="-182880" algn="ctr" eaLnBrk="1" hangingPunct="1">
              <a:spcBef>
                <a:spcPct val="20000"/>
              </a:spcBef>
              <a:buFontTx/>
              <a:buNone/>
              <a:defRPr sz="2600" i="1" kern="0">
                <a:solidFill>
                  <a:schemeClr val="bg1"/>
                </a:solidFill>
              </a:defRPr>
            </a:lvl1pPr>
            <a:lvl2pPr marL="742950" indent="-182880" eaLnBrk="1" hangingPunct="1">
              <a:spcBef>
                <a:spcPct val="20000"/>
              </a:spcBef>
              <a:buFont typeface="Verdana" pitchFamily="34" charset="0"/>
              <a:buChar char="◦"/>
              <a:defRPr sz="2200"/>
            </a:lvl2pPr>
            <a:lvl3pPr marL="1143000" indent="-182880" eaLnBrk="1" hangingPunct="1">
              <a:spcBef>
                <a:spcPct val="20000"/>
              </a:spcBef>
              <a:buFont typeface="Arial" pitchFamily="34" charset="0"/>
              <a:buChar char="•"/>
              <a:defRPr sz="2000"/>
            </a:lvl3pPr>
            <a:lvl4pPr marL="1600200" indent="-182880" eaLnBrk="1" hangingPunct="1">
              <a:spcBef>
                <a:spcPct val="20000"/>
              </a:spcBef>
              <a:buFont typeface="Verdana" pitchFamily="34" charset="0"/>
              <a:buChar char="◦"/>
            </a:lvl4pPr>
            <a:lvl5pPr marL="2057400" indent="-182880" eaLnBrk="1" hangingPunct="1">
              <a:spcBef>
                <a:spcPct val="20000"/>
              </a:spcBef>
              <a:buFont typeface="Arial" pitchFamily="34" charset="0"/>
              <a:buChar char="•"/>
            </a:lvl5pPr>
            <a:lvl6pPr marL="2514600" indent="-228600" eaLnBrk="1" hangingPunct="1">
              <a:spcBef>
                <a:spcPct val="20000"/>
              </a:spcBef>
              <a:buChar char="•"/>
              <a:defRPr sz="2000"/>
            </a:lvl6pPr>
            <a:lvl7pPr marL="2971800" indent="-228600" eaLnBrk="1" hangingPunct="1">
              <a:spcBef>
                <a:spcPct val="20000"/>
              </a:spcBef>
              <a:buChar char="•"/>
              <a:defRPr sz="2000"/>
            </a:lvl7pPr>
            <a:lvl8pPr marL="3429000" indent="-228600" eaLnBrk="1" hangingPunct="1">
              <a:spcBef>
                <a:spcPct val="20000"/>
              </a:spcBef>
              <a:buChar char="•"/>
              <a:defRPr sz="2000"/>
            </a:lvl8pPr>
            <a:lvl9pPr marL="3886200" indent="-228600" eaLnBrk="1" hangingPunct="1">
              <a:spcBef>
                <a:spcPct val="20000"/>
              </a:spcBef>
              <a:buChar char="•"/>
              <a:defRPr sz="2000"/>
            </a:lvl9pPr>
            <a:extLst/>
          </a:lstStyle>
          <a:p>
            <a:r>
              <a:rPr lang="en-US"/>
              <a:t>4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9FAD1E0F-D4C7-4705-8911-C8ED17574BF6}"/>
              </a:ext>
            </a:extLst>
          </p:cNvPr>
          <p:cNvSpPr txBox="1">
            <a:spLocks/>
          </p:cNvSpPr>
          <p:nvPr/>
        </p:nvSpPr>
        <p:spPr>
          <a:xfrm>
            <a:off x="7692887" y="37967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L="0" marR="0" indent="-182880" algn="ctr" rtl="0" eaLnBrk="1" latinLnBrk="0" hangingPunct="1">
              <a:spcBef>
                <a:spcPct val="2000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kern="0"/>
              <a:t>14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46190D18-6120-4E39-B8D5-62954F003EC2}"/>
              </a:ext>
            </a:extLst>
          </p:cNvPr>
          <p:cNvSpPr txBox="1">
            <a:spLocks/>
          </p:cNvSpPr>
          <p:nvPr/>
        </p:nvSpPr>
        <p:spPr>
          <a:xfrm>
            <a:off x="7692887" y="4634944"/>
            <a:ext cx="762000" cy="533400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R="0" indent="-182880" algn="ctr" eaLnBrk="1" hangingPunct="1">
              <a:spcBef>
                <a:spcPct val="20000"/>
              </a:spcBef>
              <a:buFontTx/>
              <a:buNone/>
              <a:defRPr sz="2600" i="1" kern="0">
                <a:solidFill>
                  <a:schemeClr val="bg1"/>
                </a:solidFill>
              </a:defRPr>
            </a:lvl1pPr>
            <a:lvl2pPr marL="742950" indent="-182880" eaLnBrk="1" hangingPunct="1">
              <a:spcBef>
                <a:spcPct val="20000"/>
              </a:spcBef>
              <a:buFont typeface="Verdana" pitchFamily="34" charset="0"/>
              <a:buChar char="◦"/>
              <a:defRPr sz="2200"/>
            </a:lvl2pPr>
            <a:lvl3pPr marL="1143000" indent="-182880" eaLnBrk="1" hangingPunct="1">
              <a:spcBef>
                <a:spcPct val="20000"/>
              </a:spcBef>
              <a:buFont typeface="Arial" pitchFamily="34" charset="0"/>
              <a:buChar char="•"/>
              <a:defRPr sz="2000"/>
            </a:lvl3pPr>
            <a:lvl4pPr marL="1600200" indent="-182880" eaLnBrk="1" hangingPunct="1">
              <a:spcBef>
                <a:spcPct val="20000"/>
              </a:spcBef>
              <a:buFont typeface="Verdana" pitchFamily="34" charset="0"/>
              <a:buChar char="◦"/>
            </a:lvl4pPr>
            <a:lvl5pPr marL="2057400" indent="-182880" eaLnBrk="1" hangingPunct="1">
              <a:spcBef>
                <a:spcPct val="20000"/>
              </a:spcBef>
              <a:buFont typeface="Arial" pitchFamily="34" charset="0"/>
              <a:buChar char="•"/>
            </a:lvl5pPr>
            <a:lvl6pPr marL="2514600" indent="-228600" eaLnBrk="1" hangingPunct="1">
              <a:spcBef>
                <a:spcPct val="20000"/>
              </a:spcBef>
              <a:buChar char="•"/>
              <a:defRPr sz="2000"/>
            </a:lvl6pPr>
            <a:lvl7pPr marL="2971800" indent="-228600" eaLnBrk="1" hangingPunct="1">
              <a:spcBef>
                <a:spcPct val="20000"/>
              </a:spcBef>
              <a:buChar char="•"/>
              <a:defRPr sz="2000"/>
            </a:lvl7pPr>
            <a:lvl8pPr marL="3429000" indent="-228600" eaLnBrk="1" hangingPunct="1">
              <a:spcBef>
                <a:spcPct val="20000"/>
              </a:spcBef>
              <a:buChar char="•"/>
              <a:defRPr sz="2000"/>
            </a:lvl8pPr>
            <a:lvl9pPr marL="3886200" indent="-228600" eaLnBrk="1" hangingPunct="1">
              <a:spcBef>
                <a:spcPct val="20000"/>
              </a:spcBef>
              <a:buChar char="•"/>
              <a:defRPr sz="2000"/>
            </a:lvl9pPr>
            <a:extLst/>
          </a:lstStyle>
          <a:p>
            <a:r>
              <a:rPr lang="en-US"/>
              <a:t>17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2D4D9776-FF2C-4EC6-AE42-4FEAB2E52213}"/>
              </a:ext>
            </a:extLst>
          </p:cNvPr>
          <p:cNvSpPr txBox="1">
            <a:spLocks/>
          </p:cNvSpPr>
          <p:nvPr/>
        </p:nvSpPr>
        <p:spPr>
          <a:xfrm>
            <a:off x="7692887" y="29585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L="0" marR="0" indent="-182880" algn="ctr" rtl="0" eaLnBrk="1" latinLnBrk="0" hangingPunct="1">
              <a:spcBef>
                <a:spcPct val="2000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kern="0"/>
              <a:t>8</a:t>
            </a:r>
          </a:p>
        </p:txBody>
      </p:sp>
      <p:pic>
        <p:nvPicPr>
          <p:cNvPr id="39" name="Picture 38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327C97D2-BD62-45CE-9EB6-1A61AD26A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0"/>
          <a:stretch/>
        </p:blipFill>
        <p:spPr>
          <a:xfrm>
            <a:off x="2983947" y="112866"/>
            <a:ext cx="2659272" cy="18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81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Frequently Asked 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/>
              <a:t>FAQs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BB785-46BD-9DE0-C8C6-28789303A9AB}"/>
              </a:ext>
            </a:extLst>
          </p:cNvPr>
          <p:cNvSpPr txBox="1"/>
          <p:nvPr/>
        </p:nvSpPr>
        <p:spPr>
          <a:xfrm>
            <a:off x="228599" y="1058545"/>
            <a:ext cx="8229598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accent3">
                    <a:lumMod val="75000"/>
                  </a:schemeClr>
                </a:solidFill>
              </a:rPr>
              <a:t>Q: What is the Fund looking for?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3">
                    <a:lumMod val="75000"/>
                  </a:schemeClr>
                </a:solidFill>
              </a:rPr>
              <a:t>A: The Fund is looking for a diverse group of students with a genuine interest in financial markets and investing. We need people who are eager to work hard and are academically curious. </a:t>
            </a:r>
            <a:endParaRPr lang="en-US" sz="2000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E7C175-BE4C-4594-EA34-84F29C5A9FA5}"/>
              </a:ext>
            </a:extLst>
          </p:cNvPr>
          <p:cNvSpPr txBox="1"/>
          <p:nvPr/>
        </p:nvSpPr>
        <p:spPr>
          <a:xfrm>
            <a:off x="228598" y="2806868"/>
            <a:ext cx="822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accent3">
                    <a:lumMod val="75000"/>
                  </a:schemeClr>
                </a:solidFill>
              </a:rPr>
              <a:t>Q: Do I need a finance background to be on the Fund?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3">
                    <a:lumMod val="75000"/>
                  </a:schemeClr>
                </a:solidFill>
              </a:rPr>
              <a:t>A: No, the Fund considers all candidates and has traditionally had many managers without prior finance work experience.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A737F-791B-235D-15F2-B684A082187D}"/>
              </a:ext>
            </a:extLst>
          </p:cNvPr>
          <p:cNvSpPr txBox="1"/>
          <p:nvPr/>
        </p:nvSpPr>
        <p:spPr>
          <a:xfrm>
            <a:off x="228598" y="4309408"/>
            <a:ext cx="8229599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accent3">
                    <a:lumMod val="75000"/>
                  </a:schemeClr>
                </a:solidFill>
              </a:rPr>
              <a:t>Q: What kind of internships and full-time jobs do Fund Managers obtain?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3">
                    <a:lumMod val="75000"/>
                  </a:schemeClr>
                </a:solidFill>
              </a:rPr>
              <a:t>A: Fund Managers commonly take jobs in Investment Management (Mutual Funds, Hedge Funds, Pension Funds, Endowments, Private Wealth Management), Investment Banking (Corporate Finance &amp; Advisory, Sales &amp; Trading), Corporate Finance, Consulting, or work for companies in various industries.</a:t>
            </a:r>
          </a:p>
        </p:txBody>
      </p:sp>
    </p:spTree>
    <p:extLst>
      <p:ext uri="{BB962C8B-B14F-4D97-AF65-F5344CB8AC3E}">
        <p14:creationId xmlns:p14="http://schemas.microsoft.com/office/powerpoint/2010/main" val="2584903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Frequently Asked 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163286"/>
            <a:ext cx="8229600" cy="5334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FAQs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228600" y="1028447"/>
            <a:ext cx="8229600" cy="25908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accent3">
                    <a:lumMod val="75000"/>
                  </a:schemeClr>
                </a:solidFill>
              </a:rPr>
              <a:t>Q: I am interested in markets other than equities. Should I still consider the Fund?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3">
                    <a:lumMod val="75000"/>
                  </a:schemeClr>
                </a:solidFill>
              </a:rPr>
              <a:t>A: The Fund is primarily focused on managing equity portfolios. As such, students most interested in equity investing are encouraged to apply. The Endowment portfolio includes an allocation of fixed-income securities. Furthermore, fund managers are exposed to and educated on other investments, including fixed income, derivatives, currencies, and commodities during their tenure.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E0390-C66F-129B-6B4E-4D48728C9295}"/>
              </a:ext>
            </a:extLst>
          </p:cNvPr>
          <p:cNvSpPr txBox="1"/>
          <p:nvPr/>
        </p:nvSpPr>
        <p:spPr>
          <a:xfrm>
            <a:off x="130630" y="3836906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accent3">
                    <a:lumMod val="75000"/>
                  </a:schemeClr>
                </a:solidFill>
              </a:rPr>
              <a:t>Q: How many Fund Managers are chosen per class?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3">
                    <a:lumMod val="75000"/>
                  </a:schemeClr>
                </a:solidFill>
              </a:rPr>
              <a:t>A: The Fund typically selects around 16-20 Managers per class.</a:t>
            </a:r>
          </a:p>
          <a:p>
            <a:pPr marL="0" indent="0">
              <a:buNone/>
            </a:pPr>
            <a:endParaRPr lang="en-US" sz="2000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02DA8-ED09-FF2A-99CD-832E142DBC06}"/>
              </a:ext>
            </a:extLst>
          </p:cNvPr>
          <p:cNvSpPr txBox="1"/>
          <p:nvPr/>
        </p:nvSpPr>
        <p:spPr>
          <a:xfrm>
            <a:off x="228600" y="4928650"/>
            <a:ext cx="8131630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Q: Can I go on a study abroad semester during the Fall of my second year?</a:t>
            </a:r>
            <a:endParaRPr lang="en-US" sz="2000">
              <a:solidFill>
                <a:schemeClr val="accent3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A: By joining the Fund, you commit to being a Fund manager for both the Spring and Fall semesters. Thus, you cannot go on a semester abroad during the Fall semester. However, you can study abroad during the Spring semester of your second year after notifying the Fund faculty. </a:t>
            </a:r>
          </a:p>
        </p:txBody>
      </p:sp>
    </p:spTree>
    <p:extLst>
      <p:ext uri="{BB962C8B-B14F-4D97-AF65-F5344CB8AC3E}">
        <p14:creationId xmlns:p14="http://schemas.microsoft.com/office/powerpoint/2010/main" val="2241355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selfie&#10;&#10;Description automatically generated">
            <a:extLst>
              <a:ext uri="{FF2B5EF4-FFF2-40B4-BE49-F238E27FC236}">
                <a16:creationId xmlns:a16="http://schemas.microsoft.com/office/drawing/2014/main" id="{8445E66C-8ECE-8B91-985D-41B54CF36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2621" y="2173141"/>
            <a:ext cx="970110" cy="94609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8229600" cy="5334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FINANCE &amp; HEALTHCARE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8610600" y="6473952"/>
            <a:ext cx="457200" cy="304800"/>
          </a:xfrm>
          <a:prstGeom prst="rect">
            <a:avLst/>
          </a:prstGeom>
        </p:spPr>
        <p:txBody>
          <a:bodyPr vert="horz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6" name="object 14"/>
          <p:cNvSpPr txBox="1"/>
          <p:nvPr/>
        </p:nvSpPr>
        <p:spPr>
          <a:xfrm rot="5400000">
            <a:off x="7262499" y="1766369"/>
            <a:ext cx="3195307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00"/>
              </a:lnSpc>
              <a:spcBef>
                <a:spcPts val="160"/>
              </a:spcBef>
            </a:pPr>
            <a:r>
              <a:rPr lang="en-US" sz="4500" baseline="1820">
                <a:solidFill>
                  <a:srgbClr val="FEFFFE"/>
                </a:solidFill>
                <a:latin typeface="Calibri"/>
                <a:cs typeface="Calibri"/>
              </a:rPr>
              <a:t>Sector Coverage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FFF5DB7-6109-7171-EC38-0CC7F1EA7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1033449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ea typeface="Calibri"/>
                <a:cs typeface="Calibri"/>
              </a:rPr>
              <a:t>Schuyler Hedberg</a:t>
            </a: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Previous Employer: Morgan Stanley Investment Management</a:t>
            </a:r>
            <a:endParaRPr lang="en-US" altLang="en-US" sz="1400"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Undergraduate: </a:t>
            </a:r>
            <a:r>
              <a:rPr lang="es-ES" altLang="en-US" sz="1400" err="1">
                <a:latin typeface="Calibri"/>
                <a:ea typeface="Calibri"/>
                <a:cs typeface="Calibri"/>
              </a:rPr>
              <a:t>Babson</a:t>
            </a:r>
            <a:r>
              <a:rPr lang="es-ES" altLang="en-US" sz="1400">
                <a:latin typeface="Calibri"/>
                <a:ea typeface="Calibri"/>
                <a:cs typeface="Calibri"/>
              </a:rPr>
              <a:t> </a:t>
            </a:r>
            <a:r>
              <a:rPr lang="es-ES" altLang="en-US" sz="1400" err="1">
                <a:latin typeface="Calibri"/>
                <a:ea typeface="Calibri"/>
                <a:cs typeface="Calibri"/>
              </a:rPr>
              <a:t>College</a:t>
            </a:r>
            <a:endParaRPr lang="es-ES" altLang="en-US" sz="1400" err="1"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Internship: Morgan Stanley Investment Banking</a:t>
            </a:r>
            <a:endParaRPr lang="en-US" altLang="en-US" sz="1400">
              <a:ea typeface="Calibri"/>
              <a:cs typeface="Calibri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935453D-856E-6BA7-3227-15A957B5F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2148715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cs typeface="Calibri"/>
              </a:rPr>
              <a:t>Craig Jones</a:t>
            </a:r>
          </a:p>
          <a:p>
            <a:r>
              <a:rPr lang="en-US" altLang="en-US" sz="1400">
                <a:latin typeface="Calibri"/>
                <a:cs typeface="Calibri"/>
              </a:rPr>
              <a:t>Previous Employer: U.S. Army</a:t>
            </a:r>
            <a:endParaRPr lang="en-US" altLang="en-US" sz="1400">
              <a:latin typeface="Calibri"/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cs typeface="Calibri"/>
              </a:rPr>
              <a:t>Undergraduate: University of the Incarnate Word</a:t>
            </a:r>
            <a:endParaRPr lang="en-US" altLang="en-US" sz="1400">
              <a:latin typeface="Calibri"/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cs typeface="Calibri"/>
              </a:rPr>
              <a:t>Internship: McKinsey &amp; Company</a:t>
            </a:r>
            <a:endParaRPr lang="en-US" alt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75FA264-CDE5-D173-9246-72CF00AD2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4393391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cs typeface="Calibri"/>
              </a:rPr>
              <a:t>Ryan Ptak</a:t>
            </a:r>
          </a:p>
          <a:p>
            <a:r>
              <a:rPr lang="en-US" altLang="en-US" sz="1400">
                <a:latin typeface="Calibri"/>
                <a:cs typeface="Calibri"/>
              </a:rPr>
              <a:t>Previous Employer: Accenture – Management Consulting</a:t>
            </a:r>
          </a:p>
          <a:p>
            <a:r>
              <a:rPr lang="en-US" altLang="en-US" sz="1400">
                <a:latin typeface="Calibri"/>
                <a:cs typeface="Calibri"/>
              </a:rPr>
              <a:t>Undergraduate: University of Michigan</a:t>
            </a:r>
          </a:p>
          <a:p>
            <a:r>
              <a:rPr lang="en-US" altLang="en-US" sz="1400">
                <a:latin typeface="Calibri"/>
                <a:cs typeface="Calibri"/>
              </a:rPr>
              <a:t>Internship: JPMorgan Private Bank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1C50A2D3-E875-7E29-1E78-6F88225E4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3276648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ea typeface="Calibri"/>
                <a:cs typeface="Calibri"/>
              </a:rPr>
              <a:t>Sara Bhatti</a:t>
            </a: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Previous Employer: Innovate Ventures LLC</a:t>
            </a: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Undergraduate: National American University </a:t>
            </a: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Internship: Amazon</a:t>
            </a:r>
            <a:endParaRPr lang="en-US" altLang="en-US" sz="1400">
              <a:ea typeface="Calibri"/>
              <a:cs typeface="Calibri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9CF49313-3A16-D212-566A-2B6380337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5510134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cs typeface="Calibri"/>
              </a:rPr>
              <a:t>Vinay Narayanan</a:t>
            </a:r>
          </a:p>
          <a:p>
            <a:r>
              <a:rPr lang="en-US" altLang="en-US" sz="1400">
                <a:latin typeface="Calibri"/>
                <a:cs typeface="Calibri"/>
              </a:rPr>
              <a:t>Previous Employer: Wells Fargo</a:t>
            </a:r>
            <a:endParaRPr lang="en-US" altLang="en-US" sz="1400">
              <a:latin typeface="Calibri"/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cs typeface="Calibri"/>
              </a:rPr>
              <a:t>Undergraduate: University of California, Berkeley</a:t>
            </a:r>
          </a:p>
          <a:p>
            <a:r>
              <a:rPr lang="en-US" altLang="en-US" sz="1400">
                <a:latin typeface="Calibri"/>
                <a:cs typeface="Calibri"/>
              </a:rPr>
              <a:t>Internship: Bank of America </a:t>
            </a:r>
            <a:endParaRPr lang="en-US" altLang="en-US" sz="140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65593-FD6A-86AC-CBBE-1205A533E2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29471" y="1033449"/>
            <a:ext cx="954107" cy="954107"/>
          </a:xfrm>
          <a:prstGeom prst="rect">
            <a:avLst/>
          </a:prstGeom>
        </p:spPr>
      </p:pic>
      <p:pic>
        <p:nvPicPr>
          <p:cNvPr id="14" name="Picture 13" descr="A person in a suit smiling&#10;&#10;Description automatically generated">
            <a:extLst>
              <a:ext uri="{FF2B5EF4-FFF2-40B4-BE49-F238E27FC236}">
                <a16:creationId xmlns:a16="http://schemas.microsoft.com/office/drawing/2014/main" id="{82055BA1-2EE8-34A5-113A-CFD33945B7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t="21963" r="8725" b="21992"/>
          <a:stretch/>
        </p:blipFill>
        <p:spPr>
          <a:xfrm>
            <a:off x="429471" y="4376158"/>
            <a:ext cx="946098" cy="954107"/>
          </a:xfrm>
          <a:prstGeom prst="rect">
            <a:avLst/>
          </a:prstGeom>
        </p:spPr>
      </p:pic>
      <p:pic>
        <p:nvPicPr>
          <p:cNvPr id="5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B4545050-5E7D-9ECB-D5C4-2616EC83C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34" y="5510211"/>
            <a:ext cx="937023" cy="975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3D6CD-A997-29AC-B0A4-93EA83654B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72" t="3617" r="5119" b="15238"/>
          <a:stretch/>
        </p:blipFill>
        <p:spPr>
          <a:xfrm>
            <a:off x="434085" y="3198664"/>
            <a:ext cx="933284" cy="10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74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CFEA1-5162-EE59-7F04-74B04777A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142"/>
            <a:ext cx="9144000" cy="4104408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400816" y="1859311"/>
            <a:ext cx="8158922" cy="1161288"/>
          </a:xfrm>
          <a:prstGeom prst="rect">
            <a:avLst/>
          </a:prstGeom>
          <a:noFill/>
        </p:spPr>
        <p:txBody>
          <a:bodyPr vert="horz" lIns="91440" tIns="45720" rIns="91440" bIns="45720" anchor="t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i="1" kern="0">
                <a:solidFill>
                  <a:srgbClr val="FE8128"/>
                </a:solidFill>
              </a:rPr>
              <a:t>Information Session</a:t>
            </a:r>
          </a:p>
        </p:txBody>
      </p:sp>
      <p:pic>
        <p:nvPicPr>
          <p:cNvPr id="7" name="Picture 6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327C97D2-BD62-45CE-9EB6-1A61AD26A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0"/>
          <a:stretch/>
        </p:blipFill>
        <p:spPr>
          <a:xfrm>
            <a:off x="463272" y="367974"/>
            <a:ext cx="2183777" cy="15233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0816" y="529498"/>
            <a:ext cx="4783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Texas McCombs Investment Advisers LLC</a:t>
            </a:r>
          </a:p>
        </p:txBody>
      </p:sp>
    </p:spTree>
    <p:extLst>
      <p:ext uri="{BB962C8B-B14F-4D97-AF65-F5344CB8AC3E}">
        <p14:creationId xmlns:p14="http://schemas.microsoft.com/office/powerpoint/2010/main" val="3354176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8229600" cy="5334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Consumer </a:t>
            </a:r>
            <a:r>
              <a:rPr lang="en-US" err="1"/>
              <a:t>Descretionary</a:t>
            </a:r>
            <a:endParaRPr lang="en-US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8610600" y="6473952"/>
            <a:ext cx="457200" cy="304800"/>
          </a:xfrm>
          <a:prstGeom prst="rect">
            <a:avLst/>
          </a:prstGeom>
        </p:spPr>
        <p:txBody>
          <a:bodyPr vert="horz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6" name="object 14"/>
          <p:cNvSpPr txBox="1"/>
          <p:nvPr/>
        </p:nvSpPr>
        <p:spPr>
          <a:xfrm rot="5400000">
            <a:off x="7262499" y="1766369"/>
            <a:ext cx="3195307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00"/>
              </a:lnSpc>
              <a:spcBef>
                <a:spcPts val="160"/>
              </a:spcBef>
            </a:pPr>
            <a:r>
              <a:rPr lang="en-US" sz="4500" baseline="1820">
                <a:solidFill>
                  <a:srgbClr val="FEFFFE"/>
                </a:solidFill>
                <a:latin typeface="Calibri"/>
                <a:cs typeface="Calibri"/>
              </a:rPr>
              <a:t>Sector Coverage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FFF5DB7-6109-7171-EC38-0CC7F1EA7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1033449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ea typeface="Calibri"/>
                <a:cs typeface="Calibri"/>
              </a:rPr>
              <a:t>Matt Jacobs</a:t>
            </a: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Previous Employer: MCJ Management</a:t>
            </a: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Undergraduate: Wake Forest University</a:t>
            </a:r>
            <a:endParaRPr lang="es-ES" altLang="en-US" sz="1400"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Internship: First Horizon</a:t>
            </a:r>
            <a:endParaRPr lang="en-US" altLang="en-US" sz="1400">
              <a:ea typeface="Calibri"/>
              <a:cs typeface="Calibri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935453D-856E-6BA7-3227-15A957B5F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2148715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cs typeface="Calibri"/>
              </a:rPr>
              <a:t>Madison Regan</a:t>
            </a:r>
          </a:p>
          <a:p>
            <a:r>
              <a:rPr lang="en-US" altLang="en-US" sz="1400">
                <a:latin typeface="Calibri"/>
                <a:cs typeface="Calibri"/>
              </a:rPr>
              <a:t>Previous Employer: Advanced Micro Devices – Sales Finance</a:t>
            </a:r>
          </a:p>
          <a:p>
            <a:r>
              <a:rPr lang="en-US" altLang="en-US" sz="1400">
                <a:latin typeface="Calibri"/>
                <a:cs typeface="Calibri"/>
              </a:rPr>
              <a:t>Undergraduate: University of Texas at Austin</a:t>
            </a:r>
          </a:p>
          <a:p>
            <a:r>
              <a:rPr lang="en-US" altLang="en-US" sz="1400">
                <a:latin typeface="Calibri"/>
                <a:cs typeface="Calibri"/>
              </a:rPr>
              <a:t>Internship: Capital Creek Partners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75FA264-CDE5-D173-9246-72CF00AD2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4393391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cs typeface="Calibri"/>
              </a:rPr>
              <a:t>Thomas Tatum</a:t>
            </a:r>
          </a:p>
          <a:p>
            <a:r>
              <a:rPr lang="en-US" altLang="en-US" sz="1400">
                <a:latin typeface="Calibri"/>
                <a:cs typeface="Calibri"/>
              </a:rPr>
              <a:t>Previous Employer: CalSTRS</a:t>
            </a:r>
          </a:p>
          <a:p>
            <a:r>
              <a:rPr lang="en-US" altLang="en-US" sz="1400">
                <a:latin typeface="Calibri"/>
                <a:cs typeface="Calibri"/>
              </a:rPr>
              <a:t>Undergraduate: Santa Clara University</a:t>
            </a:r>
          </a:p>
          <a:p>
            <a:r>
              <a:rPr lang="en-US" altLang="en-US" sz="1400">
                <a:latin typeface="Calibri"/>
                <a:cs typeface="Calibri"/>
              </a:rPr>
              <a:t>Internship: Ancient Art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1C50A2D3-E875-7E29-1E78-6F88225E4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3276648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ea typeface="Calibri"/>
                <a:cs typeface="Calibri"/>
              </a:rPr>
              <a:t>Daniel Shea</a:t>
            </a: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Previous Employer: U.S. Army</a:t>
            </a:r>
            <a:endParaRPr lang="en-US" altLang="en-US" sz="1400"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Undergraduate: The Citadel</a:t>
            </a:r>
            <a:endParaRPr lang="en-US" altLang="en-US" sz="1400"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Internship: Wells Fargo</a:t>
            </a:r>
            <a:endParaRPr lang="en-US" altLang="en-US" sz="1400">
              <a:ea typeface="Calibri"/>
              <a:cs typeface="Calibri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9CF49313-3A16-D212-566A-2B6380337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5510134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cs typeface="Calibri"/>
              </a:rPr>
              <a:t>Srinath Narayanan</a:t>
            </a:r>
          </a:p>
          <a:p>
            <a:r>
              <a:rPr lang="en-US" altLang="en-US" sz="1400">
                <a:latin typeface="Calibri"/>
                <a:cs typeface="Calibri"/>
              </a:rPr>
              <a:t>Previous Employer: Cummins Inc</a:t>
            </a:r>
            <a:endParaRPr lang="en-US" altLang="en-US" sz="1400">
              <a:latin typeface="Calibri"/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cs typeface="Calibri"/>
              </a:rPr>
              <a:t>Undergraduate: Anna University, Pennsylvania State University </a:t>
            </a:r>
            <a:endParaRPr lang="en-US" altLang="en-US" sz="1400">
              <a:latin typeface="Calibri"/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cs typeface="Calibri"/>
              </a:rPr>
              <a:t>Internship: Applied Materials </a:t>
            </a:r>
            <a:endParaRPr lang="en-US" altLang="en-US" sz="1400"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person in a blue dress&#10;&#10;Description automatically generated">
            <a:extLst>
              <a:ext uri="{FF2B5EF4-FFF2-40B4-BE49-F238E27FC236}">
                <a16:creationId xmlns:a16="http://schemas.microsoft.com/office/drawing/2014/main" id="{0659A239-9178-0699-6F7F-7406D1663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50" b="16650"/>
          <a:stretch/>
        </p:blipFill>
        <p:spPr>
          <a:xfrm>
            <a:off x="429471" y="2148715"/>
            <a:ext cx="954107" cy="954107"/>
          </a:xfrm>
          <a:prstGeom prst="rect">
            <a:avLst/>
          </a:prstGeom>
        </p:spPr>
      </p:pic>
      <p:pic>
        <p:nvPicPr>
          <p:cNvPr id="8" name="Picture 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D9ED5DE-FD0E-B48D-9300-5E8DA03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53" t="10108" r="-2105" b="28745"/>
          <a:stretch/>
        </p:blipFill>
        <p:spPr>
          <a:xfrm>
            <a:off x="429471" y="4393391"/>
            <a:ext cx="984237" cy="96332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86BB969-D50F-B2F7-6461-B35B69FAE7C1}"/>
              </a:ext>
            </a:extLst>
          </p:cNvPr>
          <p:cNvSpPr txBox="1">
            <a:spLocks/>
          </p:cNvSpPr>
          <p:nvPr/>
        </p:nvSpPr>
        <p:spPr>
          <a:xfrm>
            <a:off x="228600" y="127059"/>
            <a:ext cx="8229600" cy="533400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rmAutofit/>
          </a:bodyPr>
          <a:lstStyle>
            <a:lvl1pPr marL="0" marR="0" indent="-182880" algn="l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kern="0"/>
              <a:t>CONSUMER DESCRETIONARY</a:t>
            </a:r>
          </a:p>
        </p:txBody>
      </p:sp>
      <p:pic>
        <p:nvPicPr>
          <p:cNvPr id="14" name="Picture 13" descr="A person in a suit smiling&#10;&#10;Description automatically generated">
            <a:extLst>
              <a:ext uri="{FF2B5EF4-FFF2-40B4-BE49-F238E27FC236}">
                <a16:creationId xmlns:a16="http://schemas.microsoft.com/office/drawing/2014/main" id="{1C7FF0F7-D10A-E0F8-1176-ED04BB7B3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48" y="1027590"/>
            <a:ext cx="963228" cy="957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4DAA57-4436-C1D3-CF6D-A075CA8975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017" r="-1299" b="-1139"/>
          <a:stretch/>
        </p:blipFill>
        <p:spPr>
          <a:xfrm>
            <a:off x="429471" y="3276648"/>
            <a:ext cx="954107" cy="954107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1F39BA54-A88A-3D06-3D27-18D9E7CDF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3" y="5518440"/>
            <a:ext cx="994930" cy="9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1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in a suit and tie&#10;&#10;Description automatically generated">
            <a:extLst>
              <a:ext uri="{FF2B5EF4-FFF2-40B4-BE49-F238E27FC236}">
                <a16:creationId xmlns:a16="http://schemas.microsoft.com/office/drawing/2014/main" id="{2D5A9ADA-32EE-D077-EE04-444F4195D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2" b="13558"/>
          <a:stretch/>
        </p:blipFill>
        <p:spPr>
          <a:xfrm>
            <a:off x="429471" y="3276648"/>
            <a:ext cx="950976" cy="95410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8229600" cy="5334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ENERGY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8610600" y="6473952"/>
            <a:ext cx="457200" cy="304800"/>
          </a:xfrm>
          <a:prstGeom prst="rect">
            <a:avLst/>
          </a:prstGeom>
        </p:spPr>
        <p:txBody>
          <a:bodyPr vert="horz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16" name="object 14"/>
          <p:cNvSpPr txBox="1"/>
          <p:nvPr/>
        </p:nvSpPr>
        <p:spPr>
          <a:xfrm rot="5400000">
            <a:off x="7262499" y="1766369"/>
            <a:ext cx="3195307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00"/>
              </a:lnSpc>
              <a:spcBef>
                <a:spcPts val="160"/>
              </a:spcBef>
            </a:pPr>
            <a:r>
              <a:rPr lang="en-US" sz="4500" baseline="1820">
                <a:solidFill>
                  <a:srgbClr val="FEFFFE"/>
                </a:solidFill>
                <a:latin typeface="Calibri"/>
                <a:cs typeface="Calibri"/>
              </a:rPr>
              <a:t>Sector Coverage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FFF5DB7-6109-7171-EC38-0CC7F1EA7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1033449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ea typeface="Calibri"/>
                <a:cs typeface="Calibri"/>
              </a:rPr>
              <a:t>Stephan </a:t>
            </a:r>
            <a:r>
              <a:rPr lang="en-US" altLang="en-US" sz="1400" b="1" err="1">
                <a:latin typeface="Calibri"/>
                <a:ea typeface="Calibri"/>
                <a:cs typeface="Calibri"/>
              </a:rPr>
              <a:t>Thevalingam</a:t>
            </a:r>
            <a:endParaRPr lang="en-US" altLang="en-US" sz="1400" b="1">
              <a:latin typeface="Calibri"/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Previous Employer: KPMG Consulting</a:t>
            </a: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Undergraduate: The University </a:t>
            </a:r>
            <a:r>
              <a:rPr lang="es-ES" altLang="en-US" sz="1400">
                <a:latin typeface="Calibri"/>
                <a:ea typeface="Calibri"/>
                <a:cs typeface="Calibri"/>
              </a:rPr>
              <a:t>of Texas at Austin</a:t>
            </a:r>
            <a:endParaRPr lang="en-US" altLang="en-US" sz="1400">
              <a:latin typeface="Calibri"/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Internship: Target Corporation</a:t>
            </a:r>
            <a:endParaRPr lang="en-US" altLang="en-US" sz="1400">
              <a:ea typeface="Calibri"/>
              <a:cs typeface="Calibri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935453D-856E-6BA7-3227-15A957B5F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2148715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cs typeface="Calibri"/>
              </a:rPr>
              <a:t>Blythe </a:t>
            </a:r>
            <a:r>
              <a:rPr lang="en-US" altLang="en-US" sz="1400" b="1" err="1">
                <a:latin typeface="Calibri"/>
                <a:cs typeface="Calibri"/>
              </a:rPr>
              <a:t>Baresh</a:t>
            </a:r>
            <a:endParaRPr lang="en-US" altLang="en-US" sz="1400" b="1">
              <a:latin typeface="Calibri"/>
              <a:cs typeface="Calibri"/>
            </a:endParaRPr>
          </a:p>
          <a:p>
            <a:r>
              <a:rPr lang="en-US" altLang="en-US" sz="1400">
                <a:latin typeface="Calibri"/>
                <a:cs typeface="Calibri"/>
              </a:rPr>
              <a:t>Previous Employer: Dentsply Sirona</a:t>
            </a:r>
            <a:endParaRPr lang="en-US" altLang="en-US" sz="1400">
              <a:latin typeface="Calibri"/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cs typeface="Calibri"/>
              </a:rPr>
              <a:t>Undergraduate: Clemson University</a:t>
            </a:r>
          </a:p>
          <a:p>
            <a:r>
              <a:rPr lang="en-US" altLang="en-US" sz="1400">
                <a:latin typeface="Calibri"/>
                <a:cs typeface="Calibri"/>
              </a:rPr>
              <a:t>Internship: Morgan Stanley</a:t>
            </a:r>
            <a:endParaRPr lang="en-US" alt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75FA264-CDE5-D173-9246-72CF00AD2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4393391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cs typeface="Calibri"/>
              </a:rPr>
              <a:t>Jeff Hildebrand</a:t>
            </a:r>
          </a:p>
          <a:p>
            <a:r>
              <a:rPr lang="en-US" altLang="en-US" sz="1400">
                <a:latin typeface="Calibri"/>
                <a:cs typeface="Calibri"/>
              </a:rPr>
              <a:t>Previous Employer: Nabors Drilling</a:t>
            </a:r>
          </a:p>
          <a:p>
            <a:r>
              <a:rPr lang="en-US" altLang="en-US" sz="1400">
                <a:latin typeface="Calibri"/>
                <a:cs typeface="Calibri"/>
              </a:rPr>
              <a:t>Undergraduate: University of Texas at Austin</a:t>
            </a:r>
            <a:endParaRPr lang="en-US" altLang="en-US" sz="1400">
              <a:latin typeface="Calibri"/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cs typeface="Calibri"/>
              </a:rPr>
              <a:t>Internship: ConocoPhillips</a:t>
            </a:r>
            <a:endParaRPr lang="en-US" alt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1C50A2D3-E875-7E29-1E78-6F88225E4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3276648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/>
              <a:t>Bernat Vilella Gabernet</a:t>
            </a:r>
          </a:p>
          <a:p>
            <a:r>
              <a:rPr lang="en-US" altLang="en-US" sz="1400"/>
              <a:t>Previous Employer: European Central Bank</a:t>
            </a:r>
          </a:p>
          <a:p>
            <a:r>
              <a:rPr lang="en-US" altLang="en-US" sz="1400"/>
              <a:t>Undergraduate: </a:t>
            </a:r>
            <a:r>
              <a:rPr lang="en-US" altLang="en-US" sz="1400" err="1"/>
              <a:t>Universitat</a:t>
            </a:r>
            <a:r>
              <a:rPr lang="en-US" altLang="en-US" sz="1400"/>
              <a:t> Pompeu </a:t>
            </a:r>
            <a:r>
              <a:rPr lang="en-US" altLang="en-US" sz="1400" err="1"/>
              <a:t>Fabra</a:t>
            </a:r>
            <a:r>
              <a:rPr lang="en-US" altLang="en-US" sz="1400"/>
              <a:t> (Barcelona)</a:t>
            </a:r>
          </a:p>
          <a:p>
            <a:r>
              <a:rPr lang="en-US" altLang="en-US" sz="1400"/>
              <a:t>Internship: Rothschild &amp; Co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9CF49313-3A16-D212-566A-2B6380337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5510134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cs typeface="Calibri"/>
              </a:rPr>
              <a:t>Shubham Aggarwal</a:t>
            </a:r>
          </a:p>
          <a:p>
            <a:r>
              <a:rPr lang="en-US" altLang="en-US" sz="1400">
                <a:latin typeface="Calibri"/>
                <a:cs typeface="Calibri"/>
              </a:rPr>
              <a:t>Previous Employer: S&amp;P Global</a:t>
            </a:r>
          </a:p>
          <a:p>
            <a:r>
              <a:rPr lang="en-US" altLang="en-US" sz="1400">
                <a:latin typeface="Calibri"/>
                <a:cs typeface="Calibri"/>
              </a:rPr>
              <a:t>Undergraduate: University of Petroleum and Energy Studies, India</a:t>
            </a:r>
          </a:p>
          <a:p>
            <a:r>
              <a:rPr lang="en-US" altLang="en-US" sz="1400">
                <a:latin typeface="Calibri"/>
                <a:cs typeface="Calibri"/>
              </a:rPr>
              <a:t>Internship: McKinsey &amp; Co.</a:t>
            </a:r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1B565593-FD6A-86AC-CBBE-1205A533E2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29471" y="1033449"/>
            <a:ext cx="954107" cy="954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9A239-9178-0699-6F7F-7406D1663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23" b="16623"/>
          <a:stretch/>
        </p:blipFill>
        <p:spPr>
          <a:xfrm>
            <a:off x="429471" y="2148715"/>
            <a:ext cx="954107" cy="954107"/>
          </a:xfrm>
          <a:prstGeom prst="rect">
            <a:avLst/>
          </a:prstGeom>
        </p:spPr>
      </p:pic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6C2A175E-56AD-76BF-72D4-8369D6C7DC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422" r="775" b="6969"/>
          <a:stretch/>
        </p:blipFill>
        <p:spPr>
          <a:xfrm>
            <a:off x="428149" y="4392268"/>
            <a:ext cx="942924" cy="959894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AABFB23A-EBDA-F0E3-79FB-2C9EE81C95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9" y="5497122"/>
            <a:ext cx="950291" cy="9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80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8229600" cy="5334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TECHNOLOGY &amp; COMMUNICATIONS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8610600" y="6473952"/>
            <a:ext cx="457200" cy="304800"/>
          </a:xfrm>
          <a:prstGeom prst="rect">
            <a:avLst/>
          </a:prstGeom>
        </p:spPr>
        <p:txBody>
          <a:bodyPr vert="horz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16" name="object 14"/>
          <p:cNvSpPr txBox="1"/>
          <p:nvPr/>
        </p:nvSpPr>
        <p:spPr>
          <a:xfrm rot="5400000">
            <a:off x="7262499" y="1766369"/>
            <a:ext cx="3195307" cy="406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00"/>
              </a:lnSpc>
              <a:spcBef>
                <a:spcPts val="160"/>
              </a:spcBef>
            </a:pPr>
            <a:r>
              <a:rPr lang="en-US" sz="4500" baseline="1820">
                <a:solidFill>
                  <a:srgbClr val="FEFFFE"/>
                </a:solidFill>
                <a:latin typeface="Calibri"/>
                <a:cs typeface="Calibri"/>
              </a:rPr>
              <a:t>Sector Coverage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FFF5DB7-6109-7171-EC38-0CC7F1EA7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1033449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ea typeface="Calibri"/>
                <a:cs typeface="Calibri"/>
              </a:rPr>
              <a:t>Tom Bachar</a:t>
            </a: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Previous Employer: Capital One</a:t>
            </a:r>
            <a:endParaRPr lang="en-US" altLang="en-US" sz="1400"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Undergraduate: </a:t>
            </a:r>
            <a:r>
              <a:rPr lang="es-ES" altLang="en-US" sz="1400">
                <a:latin typeface="Calibri"/>
                <a:ea typeface="Calibri"/>
                <a:cs typeface="Calibri"/>
              </a:rPr>
              <a:t>San Diego </a:t>
            </a:r>
            <a:r>
              <a:rPr lang="es-ES" altLang="en-US" sz="1400" err="1">
                <a:latin typeface="Calibri"/>
                <a:ea typeface="Calibri"/>
                <a:cs typeface="Calibri"/>
              </a:rPr>
              <a:t>State</a:t>
            </a:r>
            <a:r>
              <a:rPr lang="es-ES" altLang="en-US" sz="1400">
                <a:latin typeface="Calibri"/>
                <a:ea typeface="Calibri"/>
                <a:cs typeface="Calibri"/>
              </a:rPr>
              <a:t> </a:t>
            </a:r>
            <a:r>
              <a:rPr lang="es-ES" altLang="en-US" sz="1400" err="1">
                <a:latin typeface="Calibri"/>
                <a:ea typeface="Calibri"/>
                <a:cs typeface="Calibri"/>
              </a:rPr>
              <a:t>University</a:t>
            </a:r>
            <a:endParaRPr lang="es-ES" altLang="en-US" sz="1400" err="1"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ea typeface="Calibri"/>
                <a:cs typeface="Calibri"/>
              </a:rPr>
              <a:t>Internship: Solomon Partners</a:t>
            </a:r>
            <a:endParaRPr lang="en-US" altLang="en-US" sz="1400">
              <a:ea typeface="Calibri"/>
              <a:cs typeface="Calibri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935453D-856E-6BA7-3227-15A957B5F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2148715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latin typeface="Calibri" panose="020F050202020403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Ravi Narula</a:t>
            </a:r>
          </a:p>
          <a:p>
            <a:r>
              <a:rPr lang="en-US" altLang="en-US" b="0"/>
              <a:t>Previous Employer: Accenture LLP</a:t>
            </a:r>
          </a:p>
          <a:p>
            <a:r>
              <a:rPr lang="en-US" altLang="en-US" b="0"/>
              <a:t>Undergraduate: Texas A&amp;M University</a:t>
            </a:r>
          </a:p>
          <a:p>
            <a:r>
              <a:rPr lang="en-US" altLang="en-US" b="0"/>
              <a:t>Internship: Nomura Greentech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75FA264-CDE5-D173-9246-72CF00AD2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4393391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cs typeface="Calibri"/>
              </a:rPr>
              <a:t>Ethan Tannenbaum</a:t>
            </a:r>
          </a:p>
          <a:p>
            <a:r>
              <a:rPr lang="en-US" altLang="en-US" sz="1400">
                <a:latin typeface="Calibri"/>
                <a:cs typeface="Calibri"/>
              </a:rPr>
              <a:t>Previous Employer: </a:t>
            </a:r>
            <a:r>
              <a:rPr lang="en-US" altLang="en-US" sz="1400" err="1">
                <a:latin typeface="Calibri"/>
                <a:cs typeface="Calibri"/>
              </a:rPr>
              <a:t>Preqin</a:t>
            </a:r>
            <a:endParaRPr lang="en-US" altLang="en-US" sz="1400" err="1">
              <a:latin typeface="Calibri"/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cs typeface="Calibri"/>
              </a:rPr>
              <a:t>Undergraduate: University of Michigan</a:t>
            </a:r>
            <a:endParaRPr lang="en-US" altLang="en-US" sz="1400">
              <a:latin typeface="Calibri"/>
              <a:ea typeface="Calibri"/>
              <a:cs typeface="Calibri"/>
            </a:endParaRPr>
          </a:p>
          <a:p>
            <a:r>
              <a:rPr lang="en-US" altLang="en-US" sz="1400">
                <a:latin typeface="Calibri"/>
                <a:cs typeface="Calibri"/>
              </a:rPr>
              <a:t>Internship: Truist Securities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1C50A2D3-E875-7E29-1E78-6F88225E4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3276648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 err="1">
                <a:latin typeface="Calibri"/>
                <a:cs typeface="Calibri"/>
              </a:rPr>
              <a:t>Boseok</a:t>
            </a:r>
            <a:r>
              <a:rPr lang="en-US" altLang="en-US" sz="1400" b="1">
                <a:latin typeface="Calibri"/>
                <a:cs typeface="Calibri"/>
              </a:rPr>
              <a:t> Kim</a:t>
            </a:r>
          </a:p>
          <a:p>
            <a:r>
              <a:rPr lang="en-US" altLang="en-US" sz="1400">
                <a:latin typeface="Calibri"/>
                <a:cs typeface="Calibri"/>
              </a:rPr>
              <a:t>Previous Employer: Bank of Korea</a:t>
            </a:r>
            <a:endParaRPr lang="en-US" altLang="en-US" sz="1400">
              <a:cs typeface="Calibri"/>
            </a:endParaRPr>
          </a:p>
          <a:p>
            <a:r>
              <a:rPr lang="en-US" altLang="en-US" sz="1400">
                <a:latin typeface="Calibri"/>
                <a:cs typeface="Calibri"/>
              </a:rPr>
              <a:t>Undergraduate: Sungkyunkwan University, South Korea </a:t>
            </a:r>
          </a:p>
          <a:p>
            <a:r>
              <a:rPr lang="en-US" altLang="en-US" sz="1400">
                <a:latin typeface="Calibri"/>
                <a:cs typeface="Calibri"/>
              </a:rPr>
              <a:t>Internship: Sponsored Student</a:t>
            </a:r>
            <a:endParaRPr lang="en-US" altLang="en-US" sz="1400">
              <a:cs typeface="Calibri"/>
            </a:endParaRPr>
          </a:p>
        </p:txBody>
      </p:sp>
      <p:pic>
        <p:nvPicPr>
          <p:cNvPr id="14" name="Picture 13" descr="A person in a suit and tie&#10;&#10;Description automatically generated">
            <a:extLst>
              <a:ext uri="{FF2B5EF4-FFF2-40B4-BE49-F238E27FC236}">
                <a16:creationId xmlns:a16="http://schemas.microsoft.com/office/drawing/2014/main" id="{38A5B417-4513-CDB7-1483-5864C1475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1" y="2146756"/>
            <a:ext cx="950976" cy="950976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9CF49313-3A16-D212-566A-2B6380337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566" y="5510134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>
                <a:latin typeface="Calibri"/>
                <a:cs typeface="Calibri"/>
              </a:rPr>
              <a:t>Christian Enciso</a:t>
            </a:r>
          </a:p>
          <a:p>
            <a:r>
              <a:rPr lang="en-US" altLang="en-US" sz="1400">
                <a:latin typeface="Calibri"/>
                <a:cs typeface="Calibri"/>
              </a:rPr>
              <a:t>Previous Employer: Accenture LLP</a:t>
            </a:r>
          </a:p>
          <a:p>
            <a:r>
              <a:rPr lang="en-US" altLang="en-US" sz="1400">
                <a:latin typeface="Calibri"/>
                <a:cs typeface="Calibri"/>
              </a:rPr>
              <a:t>Undergraduate: Florida State University</a:t>
            </a:r>
          </a:p>
          <a:p>
            <a:r>
              <a:rPr lang="en-US" altLang="en-US" sz="1400">
                <a:latin typeface="Calibri"/>
                <a:cs typeface="Calibri"/>
              </a:rPr>
              <a:t>Internship: Texas Venture Labs Founder in Residence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65593-FD6A-86AC-CBBE-1205A533E2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23" b="16623"/>
          <a:stretch/>
        </p:blipFill>
        <p:spPr>
          <a:xfrm>
            <a:off x="429471" y="1033449"/>
            <a:ext cx="954107" cy="954107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517AF9F6-E6D9-5E4B-7C17-177B59F17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97" b="16597"/>
          <a:stretch/>
        </p:blipFill>
        <p:spPr>
          <a:xfrm>
            <a:off x="429471" y="3276648"/>
            <a:ext cx="954107" cy="954107"/>
          </a:xfrm>
          <a:prstGeom prst="rect">
            <a:avLst/>
          </a:prstGeom>
        </p:spPr>
      </p:pic>
      <p:pic>
        <p:nvPicPr>
          <p:cNvPr id="1026" name="Picture 2" descr="profile image">
            <a:extLst>
              <a:ext uri="{FF2B5EF4-FFF2-40B4-BE49-F238E27FC236}">
                <a16:creationId xmlns:a16="http://schemas.microsoft.com/office/drawing/2014/main" id="{BD4A39CB-A360-3203-D121-9E7EBBEF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1" y="5510134"/>
            <a:ext cx="950976" cy="9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87F3AE5-E552-4631-3CC3-2669CF82B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674" y="4397622"/>
            <a:ext cx="947086" cy="9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15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F12C6-B1F7-4418-BFD1-8452B6558F14}"/>
              </a:ext>
            </a:extLst>
          </p:cNvPr>
          <p:cNvSpPr txBox="1"/>
          <p:nvPr/>
        </p:nvSpPr>
        <p:spPr>
          <a:xfrm>
            <a:off x="89452" y="3227567"/>
            <a:ext cx="852114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Questions?</a:t>
            </a:r>
          </a:p>
        </p:txBody>
      </p:sp>
      <p:pic>
        <p:nvPicPr>
          <p:cNvPr id="5" name="Picture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7BC5E4C8-7266-45BA-BAD7-5A40A4842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0"/>
          <a:stretch/>
        </p:blipFill>
        <p:spPr>
          <a:xfrm>
            <a:off x="3020390" y="1471105"/>
            <a:ext cx="2659272" cy="18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20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905B976-5816-471C-B10C-98213A93A56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45CF5E-A74D-9D49-651C-38914C5D1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08" y="826207"/>
            <a:ext cx="5201972" cy="520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68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163286"/>
            <a:ext cx="8229600" cy="533400"/>
          </a:xfrm>
          <a:solidFill>
            <a:schemeClr val="accent1"/>
          </a:solidFill>
        </p:spPr>
        <p:txBody>
          <a:bodyPr/>
          <a:lstStyle/>
          <a:p>
            <a:r>
              <a:rPr lang="en-US" sz="2800"/>
              <a:t>Texas McCombs Investment Advisers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bd1a58e9-ac52-436d-aabe-9f9dfd383abf">
            <a:hlinkClick r:id="" action="ppaction://media"/>
            <a:extLst>
              <a:ext uri="{FF2B5EF4-FFF2-40B4-BE49-F238E27FC236}">
                <a16:creationId xmlns:a16="http://schemas.microsoft.com/office/drawing/2014/main" id="{D1F8D333-9B90-71C7-F55A-28A794FE2C5B}"/>
              </a:ext>
            </a:extLst>
          </p:cNvPr>
          <p:cNvPicPr>
            <a:picLocks noGrp="1" noChangeAspect="1"/>
          </p:cNvPicPr>
          <p:nvPr>
            <p:ph sz="quarter" idx="1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366838"/>
            <a:ext cx="8229600" cy="4657725"/>
          </a:xfrm>
        </p:spPr>
      </p:pic>
    </p:spTree>
    <p:extLst>
      <p:ext uri="{BB962C8B-B14F-4D97-AF65-F5344CB8AC3E}">
        <p14:creationId xmlns:p14="http://schemas.microsoft.com/office/powerpoint/2010/main" val="10339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0"/>
          </p:nvPr>
        </p:nvSpPr>
        <p:spPr>
          <a:xfrm>
            <a:off x="8610600" y="6477000"/>
            <a:ext cx="533400" cy="304800"/>
          </a:xfrm>
        </p:spPr>
        <p:txBody>
          <a:bodyPr/>
          <a:lstStyle/>
          <a:p>
            <a:fld id="{256D3EEF-DE4E-429D-8EC4-DDC531AFF58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5D4626-9F69-40CB-824D-0588B614E4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2120344"/>
            <a:ext cx="7467600" cy="533400"/>
          </a:xfrm>
          <a:solidFill>
            <a:schemeClr val="accent3"/>
          </a:solidFill>
        </p:spPr>
        <p:txBody>
          <a:bodyPr vert="horz" lIns="91440" tIns="45720" rIns="91440" bIns="4572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Fund Manager Experience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3C92751-EE45-43BB-8152-B0C4709982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8600" y="2958544"/>
            <a:ext cx="7467600" cy="533400"/>
          </a:xfrm>
          <a:solidFill>
            <a:schemeClr val="accent4"/>
          </a:solidFill>
        </p:spPr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Background and Structure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5ED779C-CAF3-4513-9DD5-DC2101D7BD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8600" y="4634944"/>
            <a:ext cx="7467600" cy="53340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Frequently Asked Questions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74723D8-DAF6-4E0B-A0F1-9CEE52D63B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8600" y="3796744"/>
            <a:ext cx="7467600" cy="53340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Application Process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021A65DF-01B4-40EA-8134-C887790F3D66}"/>
              </a:ext>
            </a:extLst>
          </p:cNvPr>
          <p:cNvSpPr txBox="1">
            <a:spLocks/>
          </p:cNvSpPr>
          <p:nvPr/>
        </p:nvSpPr>
        <p:spPr>
          <a:xfrm>
            <a:off x="7696200" y="2120344"/>
            <a:ext cx="762000" cy="533400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L="0" marR="0" indent="-182880" algn="ctr" rtl="0" eaLnBrk="1" latinLnBrk="0" hangingPunct="1">
              <a:spcBef>
                <a:spcPct val="2000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kern="0"/>
              <a:t>4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9FAD1E0F-D4C7-4705-8911-C8ED17574BF6}"/>
              </a:ext>
            </a:extLst>
          </p:cNvPr>
          <p:cNvSpPr txBox="1">
            <a:spLocks/>
          </p:cNvSpPr>
          <p:nvPr/>
        </p:nvSpPr>
        <p:spPr>
          <a:xfrm>
            <a:off x="7692887" y="37967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L="0" marR="0" indent="-182880" algn="ctr" rtl="0" eaLnBrk="1" latinLnBrk="0" hangingPunct="1">
              <a:spcBef>
                <a:spcPct val="2000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kern="0"/>
              <a:t>14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46190D18-6120-4E39-B8D5-62954F003EC2}"/>
              </a:ext>
            </a:extLst>
          </p:cNvPr>
          <p:cNvSpPr txBox="1">
            <a:spLocks/>
          </p:cNvSpPr>
          <p:nvPr/>
        </p:nvSpPr>
        <p:spPr>
          <a:xfrm>
            <a:off x="7692887" y="46349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L="0" marR="0" indent="-182880" algn="ctr" rtl="0" eaLnBrk="1" latinLnBrk="0" hangingPunct="1">
              <a:spcBef>
                <a:spcPct val="2000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kern="0"/>
              <a:t>17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2D4D9776-FF2C-4EC6-AE42-4FEAB2E52213}"/>
              </a:ext>
            </a:extLst>
          </p:cNvPr>
          <p:cNvSpPr txBox="1">
            <a:spLocks/>
          </p:cNvSpPr>
          <p:nvPr/>
        </p:nvSpPr>
        <p:spPr>
          <a:xfrm>
            <a:off x="7692887" y="29585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L="0" marR="0" indent="-182880" algn="ctr" rtl="0" eaLnBrk="1" latinLnBrk="0" hangingPunct="1">
              <a:spcBef>
                <a:spcPct val="2000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kern="0"/>
              <a:t>8</a:t>
            </a:r>
          </a:p>
        </p:txBody>
      </p:sp>
      <p:pic>
        <p:nvPicPr>
          <p:cNvPr id="39" name="Picture 38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327C97D2-BD62-45CE-9EB6-1A61AD26A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0"/>
          <a:stretch/>
        </p:blipFill>
        <p:spPr>
          <a:xfrm>
            <a:off x="2983947" y="112866"/>
            <a:ext cx="2659272" cy="18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83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</p:spPr>
        <p:txBody>
          <a:bodyPr/>
          <a:lstStyle/>
          <a:p>
            <a:r>
              <a:rPr lang="en-US"/>
              <a:t>Student Fund Managers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281825"/>
            <a:ext cx="8229600" cy="5334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What You Will Gain as a Fund Manager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01D03B2-F277-8279-EEAF-E6BE29B2F8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3475141"/>
              </p:ext>
            </p:extLst>
          </p:nvPr>
        </p:nvGraphicFramePr>
        <p:xfrm>
          <a:off x="353626" y="1146064"/>
          <a:ext cx="8020494" cy="555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7B8F863A-49C7-CF25-99D9-AA18E753A0F7}"/>
              </a:ext>
            </a:extLst>
          </p:cNvPr>
          <p:cNvSpPr/>
          <p:nvPr/>
        </p:nvSpPr>
        <p:spPr>
          <a:xfrm>
            <a:off x="6633830" y="7070852"/>
            <a:ext cx="2243470" cy="22229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* Hoping to add a list of distinguished firms  / companies that we visited or that alumni currently works at in this box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5E7604-1D1C-F894-ADB5-DD44CA05057A}"/>
              </a:ext>
            </a:extLst>
          </p:cNvPr>
          <p:cNvSpPr/>
          <p:nvPr/>
        </p:nvSpPr>
        <p:spPr>
          <a:xfrm>
            <a:off x="1648383" y="7188655"/>
            <a:ext cx="2243470" cy="22229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* Hoping to add more industries / positions/ type of work that the speakers we have had to this box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2C7C32-5B31-1486-5136-4C061354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10" y="4255204"/>
            <a:ext cx="478943" cy="47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ldman Sachs | ACG Atlanta">
            <a:extLst>
              <a:ext uri="{FF2B5EF4-FFF2-40B4-BE49-F238E27FC236}">
                <a16:creationId xmlns:a16="http://schemas.microsoft.com/office/drawing/2014/main" id="{877FB885-4514-0C61-6347-42F1E7BA9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12" y="4494676"/>
            <a:ext cx="964010" cy="3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mensional to Launch Exchange Traded Funds | Business Wire">
            <a:extLst>
              <a:ext uri="{FF2B5EF4-FFF2-40B4-BE49-F238E27FC236}">
                <a16:creationId xmlns:a16="http://schemas.microsoft.com/office/drawing/2014/main" id="{154047F2-E72A-5B0E-BCDD-FEE35B9E3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8" t="35710" r="19020" b="36043"/>
          <a:stretch/>
        </p:blipFill>
        <p:spPr bwMode="auto">
          <a:xfrm>
            <a:off x="6070826" y="4979245"/>
            <a:ext cx="1177924" cy="2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7FC6B0-F89A-953C-69F1-817999A060D2}"/>
              </a:ext>
            </a:extLst>
          </p:cNvPr>
          <p:cNvSpPr txBox="1"/>
          <p:nvPr/>
        </p:nvSpPr>
        <p:spPr>
          <a:xfrm>
            <a:off x="228600" y="81522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accent1"/>
                </a:solidFill>
              </a:rPr>
              <a:t>Learn Asset Management and Apply that Knowledge in our $20MM Sandbox</a:t>
            </a:r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9B8538A2-A64C-92A6-1A5C-2F9F0E6D6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26" y="5385373"/>
            <a:ext cx="1177924" cy="14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JPMorgan Chase Logo, symbol, meaning, history, PNG, brand">
            <a:extLst>
              <a:ext uri="{FF2B5EF4-FFF2-40B4-BE49-F238E27FC236}">
                <a16:creationId xmlns:a16="http://schemas.microsoft.com/office/drawing/2014/main" id="{CEC1AC20-8721-B008-FF49-5783AD737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22" y="4845994"/>
            <a:ext cx="1211930" cy="68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nvesco Ltd. Announces July 31, 2023 Assets Under Management">
            <a:extLst>
              <a:ext uri="{FF2B5EF4-FFF2-40B4-BE49-F238E27FC236}">
                <a16:creationId xmlns:a16="http://schemas.microsoft.com/office/drawing/2014/main" id="{97E4922F-AC05-D3F2-C0BD-F4FE1C749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2" b="33281"/>
          <a:stretch/>
        </p:blipFill>
        <p:spPr bwMode="auto">
          <a:xfrm>
            <a:off x="6030148" y="6098742"/>
            <a:ext cx="1218602" cy="22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39AC5027-EA60-E014-7250-8BC63734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86" y="5566509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">
            <a:extLst>
              <a:ext uri="{FF2B5EF4-FFF2-40B4-BE49-F238E27FC236}">
                <a16:creationId xmlns:a16="http://schemas.microsoft.com/office/drawing/2014/main" id="{6E57C2CB-BD62-5A1E-E5FF-F6F604698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768" y="5590200"/>
            <a:ext cx="533400" cy="35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73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Fund Managers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/>
              <a:t>What to Expect as a Fund Manager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D6116095-4212-C686-4209-6E3BF05BF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225959"/>
              </p:ext>
            </p:extLst>
          </p:nvPr>
        </p:nvGraphicFramePr>
        <p:xfrm>
          <a:off x="228600" y="864328"/>
          <a:ext cx="7759700" cy="588500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610416">
                  <a:extLst>
                    <a:ext uri="{9D8B030D-6E8A-4147-A177-3AD203B41FA5}">
                      <a16:colId xmlns:a16="http://schemas.microsoft.com/office/drawing/2014/main" val="2401118159"/>
                    </a:ext>
                  </a:extLst>
                </a:gridCol>
                <a:gridCol w="4149284">
                  <a:extLst>
                    <a:ext uri="{9D8B030D-6E8A-4147-A177-3AD203B41FA5}">
                      <a16:colId xmlns:a16="http://schemas.microsoft.com/office/drawing/2014/main" val="814282448"/>
                    </a:ext>
                  </a:extLst>
                </a:gridCol>
              </a:tblGrid>
              <a:tr h="366871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Activity</a:t>
                      </a:r>
                    </a:p>
                  </a:txBody>
                  <a:tcPr marL="86219" marR="86219" marT="43109" marB="43109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Timeline</a:t>
                      </a:r>
                    </a:p>
                  </a:txBody>
                  <a:tcPr marL="86219" marR="86219" marT="43109" marB="43109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249296"/>
                  </a:ext>
                </a:extLst>
              </a:tr>
              <a:tr h="633229">
                <a:tc>
                  <a:txBody>
                    <a:bodyPr/>
                    <a:lstStyle/>
                    <a:p>
                      <a:r>
                        <a:rPr lang="en-US" sz="1700"/>
                        <a:t>Portfolio Management</a:t>
                      </a:r>
                    </a:p>
                  </a:txBody>
                  <a:tcPr marL="86219" marR="86219" marT="172438" marB="172438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/>
                        <a:t>January – December 2025</a:t>
                      </a:r>
                    </a:p>
                  </a:txBody>
                  <a:tcPr marL="86219" marR="86219" marT="172438" marB="172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168732"/>
                  </a:ext>
                </a:extLst>
              </a:tr>
              <a:tr h="633229">
                <a:tc>
                  <a:txBody>
                    <a:bodyPr/>
                    <a:lstStyle/>
                    <a:p>
                      <a:r>
                        <a:rPr lang="en-US" sz="1700"/>
                        <a:t>Fellowship Responsibilities and Duties</a:t>
                      </a:r>
                    </a:p>
                  </a:txBody>
                  <a:tcPr marL="86219" marR="86219" marT="172438" marB="172438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/>
                        <a:t>4 – 5 Hours Weekly Commitment</a:t>
                      </a:r>
                    </a:p>
                  </a:txBody>
                  <a:tcPr marL="86219" marR="86219" marT="172438" marB="172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00172"/>
                  </a:ext>
                </a:extLst>
              </a:tr>
              <a:tr h="904612">
                <a:tc>
                  <a:txBody>
                    <a:bodyPr/>
                    <a:lstStyle/>
                    <a:p>
                      <a:r>
                        <a:rPr lang="en-US" sz="1700"/>
                        <a:t>Investment Fund Class</a:t>
                      </a:r>
                    </a:p>
                  </a:txBody>
                  <a:tcPr marL="86219" marR="86219" marT="172438" marB="17243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/>
                        <a:t>Spring &amp; Fall Semesters 2025 </a:t>
                      </a:r>
                    </a:p>
                    <a:p>
                      <a:pPr algn="l"/>
                      <a:r>
                        <a:rPr lang="en-US" sz="1700"/>
                        <a:t>(3 Hour Credit Each)</a:t>
                      </a:r>
                    </a:p>
                  </a:txBody>
                  <a:tcPr marL="86219" marR="86219" marT="172438" marB="172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557893"/>
                  </a:ext>
                </a:extLst>
              </a:tr>
              <a:tr h="1447380">
                <a:tc>
                  <a:txBody>
                    <a:bodyPr/>
                    <a:lstStyle/>
                    <a:p>
                      <a:r>
                        <a:rPr lang="en-US" sz="1700"/>
                        <a:t>Complete Required Courses</a:t>
                      </a:r>
                    </a:p>
                  </a:txBody>
                  <a:tcPr marL="86219" marR="86219" marT="172438" marB="17243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700"/>
                        <a:t>Investment Theory and Practice</a:t>
                      </a:r>
                    </a:p>
                    <a:p>
                      <a:pPr marL="285750" lvl="0" indent="-285750" algn="l">
                        <a:buFontTx/>
                        <a:buChar char="-"/>
                      </a:pPr>
                      <a:r>
                        <a:rPr lang="en-US" sz="1700"/>
                        <a:t>Spring 2025 (3 Hour Credit)</a:t>
                      </a:r>
                    </a:p>
                    <a:p>
                      <a:pPr marL="0" lvl="0" indent="0" algn="l">
                        <a:buFontTx/>
                        <a:buNone/>
                      </a:pPr>
                      <a:r>
                        <a:rPr lang="en-US" sz="1700"/>
                        <a:t>Valuation</a:t>
                      </a:r>
                    </a:p>
                    <a:p>
                      <a:pPr marL="285750" lvl="0" indent="-285750" algn="l">
                        <a:buFontTx/>
                        <a:buChar char="-"/>
                      </a:pPr>
                      <a:r>
                        <a:rPr lang="en-US" sz="1700"/>
                        <a:t>Fall 2024 or Spring 2025 (2 Hour Credit)</a:t>
                      </a:r>
                    </a:p>
                  </a:txBody>
                  <a:tcPr marL="86219" marR="86219" marT="172438" marB="172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19609"/>
                  </a:ext>
                </a:extLst>
              </a:tr>
              <a:tr h="633229">
                <a:tc>
                  <a:txBody>
                    <a:bodyPr/>
                    <a:lstStyle/>
                    <a:p>
                      <a:r>
                        <a:rPr lang="en-US" sz="1700"/>
                        <a:t>Houston Trek</a:t>
                      </a:r>
                    </a:p>
                  </a:txBody>
                  <a:tcPr marL="86219" marR="86219" marT="172438" marB="17243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/>
                        <a:t>December 2024 15</a:t>
                      </a:r>
                      <a:r>
                        <a:rPr lang="en-US" sz="1700" baseline="30000"/>
                        <a:t>th</a:t>
                      </a:r>
                      <a:r>
                        <a:rPr lang="en-US" sz="1700"/>
                        <a:t> – 16</a:t>
                      </a:r>
                      <a:r>
                        <a:rPr lang="en-US" sz="1700" baseline="30000"/>
                        <a:t>th</a:t>
                      </a:r>
                      <a:r>
                        <a:rPr lang="en-US" sz="1700"/>
                        <a:t> (1.5 Days)</a:t>
                      </a:r>
                    </a:p>
                  </a:txBody>
                  <a:tcPr marL="86219" marR="86219" marT="172438" marB="172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38858"/>
                  </a:ext>
                </a:extLst>
              </a:tr>
              <a:tr h="633229">
                <a:tc>
                  <a:txBody>
                    <a:bodyPr/>
                    <a:lstStyle/>
                    <a:p>
                      <a:r>
                        <a:rPr lang="en-US" sz="1700"/>
                        <a:t>Boot Camp Finance Training</a:t>
                      </a:r>
                    </a:p>
                  </a:txBody>
                  <a:tcPr marL="86219" marR="86219" marT="172438" marB="17243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/>
                        <a:t>January 2025 8</a:t>
                      </a:r>
                      <a:r>
                        <a:rPr lang="en-US" sz="1700" baseline="30000"/>
                        <a:t>th</a:t>
                      </a:r>
                      <a:r>
                        <a:rPr lang="en-US" sz="1700"/>
                        <a:t> – 10</a:t>
                      </a:r>
                      <a:r>
                        <a:rPr lang="en-US" sz="1700" baseline="30000"/>
                        <a:t>th</a:t>
                      </a:r>
                      <a:r>
                        <a:rPr lang="en-US" sz="1700"/>
                        <a:t> (2 – 3 Days)</a:t>
                      </a:r>
                    </a:p>
                  </a:txBody>
                  <a:tcPr marL="86219" marR="86219" marT="172438" marB="172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53885"/>
                  </a:ext>
                </a:extLst>
              </a:tr>
              <a:tr h="633229">
                <a:tc>
                  <a:txBody>
                    <a:bodyPr/>
                    <a:lstStyle/>
                    <a:p>
                      <a:r>
                        <a:rPr lang="en-US" sz="1700"/>
                        <a:t>Present at Advisory Meeting</a:t>
                      </a:r>
                    </a:p>
                  </a:txBody>
                  <a:tcPr marL="86219" marR="86219" marT="172438" marB="17243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/>
                        <a:t>End of Spring &amp; Fall Semesters</a:t>
                      </a:r>
                    </a:p>
                  </a:txBody>
                  <a:tcPr marL="86219" marR="86219" marT="172438" marB="172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165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983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8229600" cy="533400"/>
          </a:xfrm>
          <a:solidFill>
            <a:schemeClr val="accent1"/>
          </a:solidFill>
        </p:spPr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Student Backgrounds &amp; Internships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8610600" y="6473952"/>
            <a:ext cx="457200" cy="304800"/>
          </a:xfrm>
          <a:prstGeom prst="rect">
            <a:avLst/>
          </a:prstGeom>
        </p:spPr>
        <p:txBody>
          <a:bodyPr vert="horz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6" name="object 14"/>
          <p:cNvSpPr txBox="1"/>
          <p:nvPr/>
        </p:nvSpPr>
        <p:spPr>
          <a:xfrm rot="5400000">
            <a:off x="6826945" y="2201923"/>
            <a:ext cx="4066415" cy="4064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12700">
              <a:lnSpc>
                <a:spcPts val="3200"/>
              </a:lnSpc>
              <a:spcBef>
                <a:spcPts val="160"/>
              </a:spcBef>
            </a:pPr>
            <a:r>
              <a:rPr lang="en-US" sz="4500" baseline="1820">
                <a:solidFill>
                  <a:srgbClr val="FEFFFE"/>
                </a:solidFill>
                <a:latin typeface="Calibri"/>
                <a:cs typeface="Calibri"/>
              </a:rPr>
              <a:t>Student Fund Managers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0CEFA-76AF-EFBE-DF8F-0E8935F7D7AE}"/>
              </a:ext>
            </a:extLst>
          </p:cNvPr>
          <p:cNvSpPr txBox="1"/>
          <p:nvPr/>
        </p:nvSpPr>
        <p:spPr>
          <a:xfrm>
            <a:off x="5163297" y="813035"/>
            <a:ext cx="329965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Diverse pre-MBA background amongst current students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Majority coming from non-finance background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DB5E6-71D9-A421-8102-2EAC7377E40F}"/>
              </a:ext>
            </a:extLst>
          </p:cNvPr>
          <p:cNvSpPr txBox="1"/>
          <p:nvPr/>
        </p:nvSpPr>
        <p:spPr>
          <a:xfrm>
            <a:off x="5163297" y="3811760"/>
            <a:ext cx="329965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Majority pursuing finance or finance-adjacent industry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Again, diverse set of outcomes for our managers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D7C053-382A-9C2A-BCEB-62DEAF9091CA}"/>
              </a:ext>
            </a:extLst>
          </p:cNvPr>
          <p:cNvSpPr/>
          <p:nvPr/>
        </p:nvSpPr>
        <p:spPr>
          <a:xfrm>
            <a:off x="-2558004" y="1365813"/>
            <a:ext cx="2338085" cy="40164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Discuss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34F56-7689-3A56-F893-02571288F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44" y="862563"/>
            <a:ext cx="4708583" cy="2864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E1AB21-EB47-25B3-5162-52D475E60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44" y="3812619"/>
            <a:ext cx="4696830" cy="279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70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0"/>
          </p:nvPr>
        </p:nvSpPr>
        <p:spPr>
          <a:xfrm>
            <a:off x="8610600" y="6477000"/>
            <a:ext cx="533400" cy="304800"/>
          </a:xfrm>
        </p:spPr>
        <p:txBody>
          <a:bodyPr/>
          <a:lstStyle/>
          <a:p>
            <a:fld id="{256D3EEF-DE4E-429D-8EC4-DDC531AFF58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5D4626-9F69-40CB-824D-0588B614E4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2120344"/>
            <a:ext cx="7467600" cy="533400"/>
          </a:xfrm>
          <a:solidFill>
            <a:schemeClr val="accent4"/>
          </a:solidFill>
        </p:spPr>
        <p:txBody>
          <a:bodyPr vert="horz" anchor="ctr">
            <a:normAutofit/>
          </a:bodyPr>
          <a:lstStyle/>
          <a:p>
            <a:r>
              <a:rPr lang="en-US"/>
              <a:t>Fund Manager Experience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3C92751-EE45-43BB-8152-B0C4709982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8600" y="2958544"/>
            <a:ext cx="7467600" cy="533400"/>
          </a:xfrm>
          <a:solidFill>
            <a:schemeClr val="accent3"/>
          </a:solidFill>
        </p:spPr>
        <p:txBody>
          <a:bodyPr vert="horz" lIns="91440" tIns="45720" rIns="91440" bIns="4572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Background and Structure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5ED779C-CAF3-4513-9DD5-DC2101D7BD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8600" y="4634944"/>
            <a:ext cx="7467600" cy="53340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Frequently Asked Questions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74723D8-DAF6-4E0B-A0F1-9CEE52D63B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8600" y="3796744"/>
            <a:ext cx="7467600" cy="53340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Application Process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021A65DF-01B4-40EA-8134-C887790F3D66}"/>
              </a:ext>
            </a:extLst>
          </p:cNvPr>
          <p:cNvSpPr txBox="1">
            <a:spLocks/>
          </p:cNvSpPr>
          <p:nvPr/>
        </p:nvSpPr>
        <p:spPr>
          <a:xfrm>
            <a:off x="7696200" y="21203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R="0" indent="-182880" algn="ctr" eaLnBrk="1" hangingPunct="1">
              <a:spcBef>
                <a:spcPct val="20000"/>
              </a:spcBef>
              <a:buFontTx/>
              <a:buNone/>
              <a:defRPr sz="2600" i="1" kern="0">
                <a:solidFill>
                  <a:schemeClr val="bg1"/>
                </a:solidFill>
              </a:defRPr>
            </a:lvl1pPr>
            <a:lvl2pPr marL="742950" indent="-182880" eaLnBrk="1" hangingPunct="1">
              <a:spcBef>
                <a:spcPct val="20000"/>
              </a:spcBef>
              <a:buFont typeface="Verdana" pitchFamily="34" charset="0"/>
              <a:buChar char="◦"/>
              <a:defRPr sz="2200"/>
            </a:lvl2pPr>
            <a:lvl3pPr marL="1143000" indent="-182880" eaLnBrk="1" hangingPunct="1">
              <a:spcBef>
                <a:spcPct val="20000"/>
              </a:spcBef>
              <a:buFont typeface="Arial" pitchFamily="34" charset="0"/>
              <a:buChar char="•"/>
              <a:defRPr sz="2000"/>
            </a:lvl3pPr>
            <a:lvl4pPr marL="1600200" indent="-182880" eaLnBrk="1" hangingPunct="1">
              <a:spcBef>
                <a:spcPct val="20000"/>
              </a:spcBef>
              <a:buFont typeface="Verdana" pitchFamily="34" charset="0"/>
              <a:buChar char="◦"/>
            </a:lvl4pPr>
            <a:lvl5pPr marL="2057400" indent="-182880" eaLnBrk="1" hangingPunct="1">
              <a:spcBef>
                <a:spcPct val="20000"/>
              </a:spcBef>
              <a:buFont typeface="Arial" pitchFamily="34" charset="0"/>
              <a:buChar char="•"/>
            </a:lvl5pPr>
            <a:lvl6pPr marL="2514600" indent="-228600" eaLnBrk="1" hangingPunct="1">
              <a:spcBef>
                <a:spcPct val="20000"/>
              </a:spcBef>
              <a:buChar char="•"/>
              <a:defRPr sz="2000"/>
            </a:lvl6pPr>
            <a:lvl7pPr marL="2971800" indent="-228600" eaLnBrk="1" hangingPunct="1">
              <a:spcBef>
                <a:spcPct val="20000"/>
              </a:spcBef>
              <a:buChar char="•"/>
              <a:defRPr sz="2000"/>
            </a:lvl7pPr>
            <a:lvl8pPr marL="3429000" indent="-228600" eaLnBrk="1" hangingPunct="1">
              <a:spcBef>
                <a:spcPct val="20000"/>
              </a:spcBef>
              <a:buChar char="•"/>
              <a:defRPr sz="2000"/>
            </a:lvl8pPr>
            <a:lvl9pPr marL="3886200" indent="-228600" eaLnBrk="1" hangingPunct="1">
              <a:spcBef>
                <a:spcPct val="20000"/>
              </a:spcBef>
              <a:buChar char="•"/>
              <a:defRPr sz="2000"/>
            </a:lvl9pPr>
            <a:extLst/>
          </a:lstStyle>
          <a:p>
            <a:r>
              <a:rPr lang="en-US"/>
              <a:t>4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9FAD1E0F-D4C7-4705-8911-C8ED17574BF6}"/>
              </a:ext>
            </a:extLst>
          </p:cNvPr>
          <p:cNvSpPr txBox="1">
            <a:spLocks/>
          </p:cNvSpPr>
          <p:nvPr/>
        </p:nvSpPr>
        <p:spPr>
          <a:xfrm>
            <a:off x="7692887" y="37967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L="0" marR="0" indent="-182880" algn="ctr" rtl="0" eaLnBrk="1" latinLnBrk="0" hangingPunct="1">
              <a:spcBef>
                <a:spcPct val="2000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kern="0"/>
              <a:t>14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46190D18-6120-4E39-B8D5-62954F003EC2}"/>
              </a:ext>
            </a:extLst>
          </p:cNvPr>
          <p:cNvSpPr txBox="1">
            <a:spLocks/>
          </p:cNvSpPr>
          <p:nvPr/>
        </p:nvSpPr>
        <p:spPr>
          <a:xfrm>
            <a:off x="7692887" y="4634944"/>
            <a:ext cx="762000" cy="533400"/>
          </a:xfrm>
          <a:prstGeom prst="rect">
            <a:avLst/>
          </a:prstGeom>
          <a:solidFill>
            <a:schemeClr val="accent6">
              <a:shade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L="0" marR="0" indent="-182880" algn="ctr" rtl="0" eaLnBrk="1" latinLnBrk="0" hangingPunct="1">
              <a:spcBef>
                <a:spcPct val="2000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rtl="0" eaLnBrk="1" latinLnBrk="0" hangingPunct="1">
              <a:spcBef>
                <a:spcPct val="20000"/>
              </a:spcBef>
              <a:buFont typeface="Verdana" pitchFamily="34" charset="0"/>
              <a:buChar char="◦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kern="0"/>
              <a:t>17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2D4D9776-FF2C-4EC6-AE42-4FEAB2E52213}"/>
              </a:ext>
            </a:extLst>
          </p:cNvPr>
          <p:cNvSpPr txBox="1">
            <a:spLocks/>
          </p:cNvSpPr>
          <p:nvPr/>
        </p:nvSpPr>
        <p:spPr>
          <a:xfrm>
            <a:off x="7692887" y="2958544"/>
            <a:ext cx="762000" cy="533400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anchor="ctr">
            <a:noAutofit/>
          </a:bodyPr>
          <a:lstStyle>
            <a:lvl1pPr marR="0" indent="-182880" algn="ctr" eaLnBrk="1" hangingPunct="1">
              <a:spcBef>
                <a:spcPct val="20000"/>
              </a:spcBef>
              <a:buFontTx/>
              <a:buNone/>
              <a:defRPr sz="2600" i="1" kern="0">
                <a:solidFill>
                  <a:schemeClr val="bg1"/>
                </a:solidFill>
              </a:defRPr>
            </a:lvl1pPr>
            <a:lvl2pPr marL="742950" indent="-182880" eaLnBrk="1" hangingPunct="1">
              <a:spcBef>
                <a:spcPct val="20000"/>
              </a:spcBef>
              <a:buFont typeface="Verdana" pitchFamily="34" charset="0"/>
              <a:buChar char="◦"/>
              <a:defRPr sz="2200"/>
            </a:lvl2pPr>
            <a:lvl3pPr marL="1143000" indent="-182880" eaLnBrk="1" hangingPunct="1">
              <a:spcBef>
                <a:spcPct val="20000"/>
              </a:spcBef>
              <a:buFont typeface="Arial" pitchFamily="34" charset="0"/>
              <a:buChar char="•"/>
              <a:defRPr sz="2000"/>
            </a:lvl3pPr>
            <a:lvl4pPr marL="1600200" indent="-182880" eaLnBrk="1" hangingPunct="1">
              <a:spcBef>
                <a:spcPct val="20000"/>
              </a:spcBef>
              <a:buFont typeface="Verdana" pitchFamily="34" charset="0"/>
              <a:buChar char="◦"/>
            </a:lvl4pPr>
            <a:lvl5pPr marL="2057400" indent="-182880" eaLnBrk="1" hangingPunct="1">
              <a:spcBef>
                <a:spcPct val="20000"/>
              </a:spcBef>
              <a:buFont typeface="Arial" pitchFamily="34" charset="0"/>
              <a:buChar char="•"/>
            </a:lvl5pPr>
            <a:lvl6pPr marL="2514600" indent="-228600" eaLnBrk="1" hangingPunct="1">
              <a:spcBef>
                <a:spcPct val="20000"/>
              </a:spcBef>
              <a:buChar char="•"/>
              <a:defRPr sz="2000"/>
            </a:lvl6pPr>
            <a:lvl7pPr marL="2971800" indent="-228600" eaLnBrk="1" hangingPunct="1">
              <a:spcBef>
                <a:spcPct val="20000"/>
              </a:spcBef>
              <a:buChar char="•"/>
              <a:defRPr sz="2000"/>
            </a:lvl7pPr>
            <a:lvl8pPr marL="3429000" indent="-228600" eaLnBrk="1" hangingPunct="1">
              <a:spcBef>
                <a:spcPct val="20000"/>
              </a:spcBef>
              <a:buChar char="•"/>
              <a:defRPr sz="2000"/>
            </a:lvl8pPr>
            <a:lvl9pPr marL="3886200" indent="-228600" eaLnBrk="1" hangingPunct="1">
              <a:spcBef>
                <a:spcPct val="20000"/>
              </a:spcBef>
              <a:buChar char="•"/>
              <a:defRPr sz="2000"/>
            </a:lvl9pPr>
            <a:extLst/>
          </a:lstStyle>
          <a:p>
            <a:r>
              <a:rPr lang="en-US"/>
              <a:t>8</a:t>
            </a:r>
          </a:p>
        </p:txBody>
      </p:sp>
      <p:pic>
        <p:nvPicPr>
          <p:cNvPr id="39" name="Picture 38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327C97D2-BD62-45CE-9EB6-1A61AD26A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0"/>
          <a:stretch/>
        </p:blipFill>
        <p:spPr>
          <a:xfrm>
            <a:off x="2983947" y="112866"/>
            <a:ext cx="2659272" cy="18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/>
              <a:t>Background and Structure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228600" y="838200"/>
            <a:ext cx="8229600" cy="337457"/>
          </a:xfrm>
          <a:solidFill>
            <a:schemeClr val="tx2">
              <a:alpha val="52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vert="horz" anchor="ctr">
            <a:normAutofit fontScale="70000" lnSpcReduction="20000"/>
          </a:bodyPr>
          <a:lstStyle/>
          <a:p>
            <a:pPr marL="0">
              <a:buNone/>
            </a:pPr>
            <a:r>
              <a:rPr lang="en-US" sz="2600" b="1">
                <a:solidFill>
                  <a:schemeClr val="accent3">
                    <a:lumMod val="75000"/>
                  </a:schemeClr>
                </a:solidFill>
              </a:rPr>
              <a:t>First legally constituted, private investment company managed by students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AE418B-1451-0443-DA46-45DE9CAD3CB2}"/>
              </a:ext>
            </a:extLst>
          </p:cNvPr>
          <p:cNvSpPr/>
          <p:nvPr/>
        </p:nvSpPr>
        <p:spPr>
          <a:xfrm>
            <a:off x="1197429" y="2688772"/>
            <a:ext cx="2188029" cy="206828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Provide our MBA students with professional money management experience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B94273-605F-D95C-7B49-831E5D3F11CB}"/>
              </a:ext>
            </a:extLst>
          </p:cNvPr>
          <p:cNvSpPr/>
          <p:nvPr/>
        </p:nvSpPr>
        <p:spPr>
          <a:xfrm>
            <a:off x="5491843" y="2688772"/>
            <a:ext cx="2188029" cy="206828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Create value for our clients (UTIMCO and McCombs School of Business Foundation)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AF43D9-7594-8ADA-606F-EEA74257D83E}"/>
              </a:ext>
            </a:extLst>
          </p:cNvPr>
          <p:cNvSpPr/>
          <p:nvPr/>
        </p:nvSpPr>
        <p:spPr>
          <a:xfrm>
            <a:off x="228600" y="4982609"/>
            <a:ext cx="8382000" cy="13389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Consistent with these objectives, the Fund draws on the knowledge of a highly educated and experienced pool of faculty, professionals, and other organizations to deliver an unparalleled learning experience for a select group of well-qualified students.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CC00EB-B170-C480-2979-7357ECE1F5DD}"/>
              </a:ext>
            </a:extLst>
          </p:cNvPr>
          <p:cNvSpPr txBox="1"/>
          <p:nvPr/>
        </p:nvSpPr>
        <p:spPr>
          <a:xfrm>
            <a:off x="2781301" y="2058182"/>
            <a:ext cx="316774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Founded in December 1994</a:t>
            </a:r>
          </a:p>
        </p:txBody>
      </p:sp>
    </p:spTree>
    <p:extLst>
      <p:ext uri="{BB962C8B-B14F-4D97-AF65-F5344CB8AC3E}">
        <p14:creationId xmlns:p14="http://schemas.microsoft.com/office/powerpoint/2010/main" val="2454309739"/>
      </p:ext>
    </p:extLst>
  </p:cSld>
  <p:clrMapOvr>
    <a:masterClrMapping/>
  </p:clrMapOvr>
</p:sld>
</file>

<file path=ppt/theme/theme1.xml><?xml version="1.0" encoding="utf-8"?>
<a:theme xmlns:a="http://schemas.openxmlformats.org/drawingml/2006/main" name="Pitchbook">
  <a:themeElements>
    <a:clrScheme name="Custom 6">
      <a:dk1>
        <a:sysClr val="windowText" lastClr="000000"/>
      </a:dk1>
      <a:lt1>
        <a:sysClr val="window" lastClr="FFFFFF"/>
      </a:lt1>
      <a:dk2>
        <a:srgbClr val="BF5700"/>
      </a:dk2>
      <a:lt2>
        <a:srgbClr val="C5D1D7"/>
      </a:lt2>
      <a:accent1>
        <a:srgbClr val="BF5700"/>
      </a:accent1>
      <a:accent2>
        <a:srgbClr val="D8D8D8"/>
      </a:accent2>
      <a:accent3>
        <a:srgbClr val="BF5700"/>
      </a:accent3>
      <a:accent4>
        <a:srgbClr val="A5A5A5"/>
      </a:accent4>
      <a:accent5>
        <a:srgbClr val="7F7F7F"/>
      </a:accent5>
      <a:accent6>
        <a:srgbClr val="7F7F7F"/>
      </a:accent6>
      <a:hlink>
        <a:srgbClr val="595959"/>
      </a:hlink>
      <a:folHlink>
        <a:srgbClr val="BF5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8498C862626A4B9F55CDF8D8B4EB2F" ma:contentTypeVersion="4" ma:contentTypeDescription="Create a new document." ma:contentTypeScope="" ma:versionID="62a46a8a9740037369c431c1a6891ecd">
  <xsd:schema xmlns:xsd="http://www.w3.org/2001/XMLSchema" xmlns:xs="http://www.w3.org/2001/XMLSchema" xmlns:p="http://schemas.microsoft.com/office/2006/metadata/properties" xmlns:ns2="846e1e03-3d46-4eb6-b75a-aec0f12b5855" targetNamespace="http://schemas.microsoft.com/office/2006/metadata/properties" ma:root="true" ma:fieldsID="ebc522a47bc858a376c92300ec06c99b" ns2:_="">
    <xsd:import namespace="846e1e03-3d46-4eb6-b75a-aec0f12b58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e1e03-3d46-4eb6-b75a-aec0f12b58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698BD4-9F7E-47D5-9AE5-D92579DEFB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7AC969-3A3A-434A-A425-2C731E1D027B}">
  <ds:schemaRefs>
    <ds:schemaRef ds:uri="846e1e03-3d46-4eb6-b75a-aec0f12b585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C9FFC49-0B65-4437-A6C2-B991B5AFF7F9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846e1e03-3d46-4eb6-b75a-aec0f12b585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1581</Words>
  <Application>Microsoft Office PowerPoint</Application>
  <PresentationFormat>On-screen Show (4:3)</PresentationFormat>
  <Paragraphs>331</Paragraphs>
  <Slides>24</Slides>
  <Notes>14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Pitchbook</vt:lpstr>
      <vt:lpstr>PowerPoint Presentation</vt:lpstr>
      <vt:lpstr>PowerPoint Presentation</vt:lpstr>
      <vt:lpstr>PowerPoint Presentation</vt:lpstr>
      <vt:lpstr>Agenda</vt:lpstr>
      <vt:lpstr>Student Fund Managers</vt:lpstr>
      <vt:lpstr>Student Fund Managers</vt:lpstr>
      <vt:lpstr>PowerPoint Presentation</vt:lpstr>
      <vt:lpstr>Agenda</vt:lpstr>
      <vt:lpstr>Overview</vt:lpstr>
      <vt:lpstr>Overview</vt:lpstr>
      <vt:lpstr>Overview</vt:lpstr>
      <vt:lpstr>Overview</vt:lpstr>
      <vt:lpstr>PowerPoint Presentation</vt:lpstr>
      <vt:lpstr>Agenda</vt:lpstr>
      <vt:lpstr>Recruiting Process</vt:lpstr>
      <vt:lpstr>Agenda</vt:lpstr>
      <vt:lpstr>Frequently Asked Questions</vt:lpstr>
      <vt:lpstr>Frequently Asked Questions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2010-04-04T22:39:56Z</dcterms:created>
  <dcterms:modified xsi:type="dcterms:W3CDTF">2024-09-02T19:27:53Z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  <property fmtid="{D5CDD505-2E9C-101B-9397-08002B2CF9AE}" pid="4" name="ContentTypeId">
    <vt:lpwstr>0x010100798498C862626A4B9F55CDF8D8B4EB2F</vt:lpwstr>
  </property>
</Properties>
</file>